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66" r:id="rId6"/>
    <p:sldId id="265" r:id="rId7"/>
    <p:sldId id="267" r:id="rId8"/>
    <p:sldId id="268" r:id="rId9"/>
    <p:sldId id="276" r:id="rId10"/>
    <p:sldId id="278" r:id="rId11"/>
    <p:sldId id="284" r:id="rId12"/>
    <p:sldId id="279" r:id="rId13"/>
    <p:sldId id="282" r:id="rId14"/>
    <p:sldId id="286" r:id="rId15"/>
    <p:sldId id="277" r:id="rId16"/>
    <p:sldId id="287" r:id="rId17"/>
    <p:sldId id="288" r:id="rId18"/>
    <p:sldId id="289" r:id="rId19"/>
    <p:sldId id="290" r:id="rId20"/>
    <p:sldId id="29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41A862-5EDA-439B-B444-DC0E3B905400}">
          <p14:sldIdLst>
            <p14:sldId id="264"/>
            <p14:sldId id="266"/>
            <p14:sldId id="265"/>
            <p14:sldId id="267"/>
            <p14:sldId id="268"/>
            <p14:sldId id="276"/>
            <p14:sldId id="278"/>
            <p14:sldId id="284"/>
            <p14:sldId id="279"/>
            <p14:sldId id="282"/>
            <p14:sldId id="286"/>
            <p14:sldId id="277"/>
            <p14:sldId id="287"/>
            <p14:sldId id="288"/>
            <p14:sldId id="289"/>
            <p14:sldId id="290"/>
            <p14:sldId id="291"/>
          </p14:sldIdLst>
        </p14:section>
        <p14:section name="Untitled Section" id="{BD95B266-4AA0-413C-9B5D-764C3DEBF99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293A"/>
    <a:srgbClr val="5E2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Entwistle" userId="c9516210-9ad4-4149-ac3c-84653d39721b" providerId="ADAL" clId="{DC0D3CDE-1AB2-4B5F-A9E7-4E3A0C8815E0}"/>
    <pc:docChg chg="undo custSel modSld">
      <pc:chgData name="Emma Entwistle" userId="c9516210-9ad4-4149-ac3c-84653d39721b" providerId="ADAL" clId="{DC0D3CDE-1AB2-4B5F-A9E7-4E3A0C8815E0}" dt="2020-05-11T08:33:26.377" v="15" actId="1076"/>
      <pc:docMkLst>
        <pc:docMk/>
      </pc:docMkLst>
      <pc:sldChg chg="delSp">
        <pc:chgData name="Emma Entwistle" userId="c9516210-9ad4-4149-ac3c-84653d39721b" providerId="ADAL" clId="{DC0D3CDE-1AB2-4B5F-A9E7-4E3A0C8815E0}" dt="2020-05-11T08:29:07.607" v="1" actId="478"/>
        <pc:sldMkLst>
          <pc:docMk/>
          <pc:sldMk cId="1708634725" sldId="266"/>
        </pc:sldMkLst>
        <pc:spChg chg="del">
          <ac:chgData name="Emma Entwistle" userId="c9516210-9ad4-4149-ac3c-84653d39721b" providerId="ADAL" clId="{DC0D3CDE-1AB2-4B5F-A9E7-4E3A0C8815E0}" dt="2020-05-11T08:29:05.522" v="0" actId="478"/>
          <ac:spMkLst>
            <pc:docMk/>
            <pc:sldMk cId="1708634725" sldId="266"/>
            <ac:spMk id="30" creationId="{FB67396F-37F3-4ADB-9950-0DB1202AE995}"/>
          </ac:spMkLst>
        </pc:spChg>
        <pc:cxnChg chg="del">
          <ac:chgData name="Emma Entwistle" userId="c9516210-9ad4-4149-ac3c-84653d39721b" providerId="ADAL" clId="{DC0D3CDE-1AB2-4B5F-A9E7-4E3A0C8815E0}" dt="2020-05-11T08:29:07.607" v="1" actId="478"/>
          <ac:cxnSpMkLst>
            <pc:docMk/>
            <pc:sldMk cId="1708634725" sldId="266"/>
            <ac:cxnSpMk id="10" creationId="{E1FAD839-7BC3-4D85-B7C8-BF2BFB41D205}"/>
          </ac:cxnSpMkLst>
        </pc:cxnChg>
      </pc:sldChg>
      <pc:sldChg chg="modSp">
        <pc:chgData name="Emma Entwistle" userId="c9516210-9ad4-4149-ac3c-84653d39721b" providerId="ADAL" clId="{DC0D3CDE-1AB2-4B5F-A9E7-4E3A0C8815E0}" dt="2020-05-11T08:30:58.068" v="9" actId="1076"/>
        <pc:sldMkLst>
          <pc:docMk/>
          <pc:sldMk cId="21784702" sldId="268"/>
        </pc:sldMkLst>
        <pc:spChg chg="mod">
          <ac:chgData name="Emma Entwistle" userId="c9516210-9ad4-4149-ac3c-84653d39721b" providerId="ADAL" clId="{DC0D3CDE-1AB2-4B5F-A9E7-4E3A0C8815E0}" dt="2020-05-11T08:30:43.496" v="5" actId="1076"/>
          <ac:spMkLst>
            <pc:docMk/>
            <pc:sldMk cId="21784702" sldId="268"/>
            <ac:spMk id="4" creationId="{4BDC4BE7-1AFB-4B3B-BB46-50EB5D9948A0}"/>
          </ac:spMkLst>
        </pc:spChg>
        <pc:spChg chg="mod">
          <ac:chgData name="Emma Entwistle" userId="c9516210-9ad4-4149-ac3c-84653d39721b" providerId="ADAL" clId="{DC0D3CDE-1AB2-4B5F-A9E7-4E3A0C8815E0}" dt="2020-05-11T08:30:53.088" v="8" actId="1076"/>
          <ac:spMkLst>
            <pc:docMk/>
            <pc:sldMk cId="21784702" sldId="268"/>
            <ac:spMk id="6" creationId="{D8FEAEF6-257F-47CA-A12F-55C5AC45749D}"/>
          </ac:spMkLst>
        </pc:spChg>
        <pc:spChg chg="mod">
          <ac:chgData name="Emma Entwistle" userId="c9516210-9ad4-4149-ac3c-84653d39721b" providerId="ADAL" clId="{DC0D3CDE-1AB2-4B5F-A9E7-4E3A0C8815E0}" dt="2020-05-11T08:30:47.244" v="7" actId="1076"/>
          <ac:spMkLst>
            <pc:docMk/>
            <pc:sldMk cId="21784702" sldId="268"/>
            <ac:spMk id="15" creationId="{25E0E032-0E2F-4E6A-B90F-98B6E1247A86}"/>
          </ac:spMkLst>
        </pc:spChg>
        <pc:spChg chg="mod">
          <ac:chgData name="Emma Entwistle" userId="c9516210-9ad4-4149-ac3c-84653d39721b" providerId="ADAL" clId="{DC0D3CDE-1AB2-4B5F-A9E7-4E3A0C8815E0}" dt="2020-05-11T08:30:39.046" v="4" actId="1076"/>
          <ac:spMkLst>
            <pc:docMk/>
            <pc:sldMk cId="21784702" sldId="268"/>
            <ac:spMk id="22" creationId="{1BDFB925-C27D-4D54-8B95-62AD869B4900}"/>
          </ac:spMkLst>
        </pc:spChg>
        <pc:grpChg chg="mod">
          <ac:chgData name="Emma Entwistle" userId="c9516210-9ad4-4149-ac3c-84653d39721b" providerId="ADAL" clId="{DC0D3CDE-1AB2-4B5F-A9E7-4E3A0C8815E0}" dt="2020-05-11T08:30:30.178" v="2" actId="1076"/>
          <ac:grpSpMkLst>
            <pc:docMk/>
            <pc:sldMk cId="21784702" sldId="268"/>
            <ac:grpSpMk id="16" creationId="{F4DB5EED-DF93-4D52-BDC9-C955E5DA814F}"/>
          </ac:grpSpMkLst>
        </pc:grpChg>
        <pc:picChg chg="mod">
          <ac:chgData name="Emma Entwistle" userId="c9516210-9ad4-4149-ac3c-84653d39721b" providerId="ADAL" clId="{DC0D3CDE-1AB2-4B5F-A9E7-4E3A0C8815E0}" dt="2020-05-11T08:30:58.068" v="9" actId="1076"/>
          <ac:picMkLst>
            <pc:docMk/>
            <pc:sldMk cId="21784702" sldId="268"/>
            <ac:picMk id="3" creationId="{819ABE12-2542-41B2-86BF-1DBEBAD0D404}"/>
          </ac:picMkLst>
        </pc:picChg>
      </pc:sldChg>
      <pc:sldChg chg="modSp">
        <pc:chgData name="Emma Entwistle" userId="c9516210-9ad4-4149-ac3c-84653d39721b" providerId="ADAL" clId="{DC0D3CDE-1AB2-4B5F-A9E7-4E3A0C8815E0}" dt="2020-05-11T08:32:57.187" v="12" actId="1076"/>
        <pc:sldMkLst>
          <pc:docMk/>
          <pc:sldMk cId="2112269430" sldId="282"/>
        </pc:sldMkLst>
        <pc:spChg chg="mod">
          <ac:chgData name="Emma Entwistle" userId="c9516210-9ad4-4149-ac3c-84653d39721b" providerId="ADAL" clId="{DC0D3CDE-1AB2-4B5F-A9E7-4E3A0C8815E0}" dt="2020-05-11T08:32:52.537" v="11" actId="1076"/>
          <ac:spMkLst>
            <pc:docMk/>
            <pc:sldMk cId="2112269430" sldId="282"/>
            <ac:spMk id="15" creationId="{25E0E032-0E2F-4E6A-B90F-98B6E1247A86}"/>
          </ac:spMkLst>
        </pc:spChg>
        <pc:spChg chg="mod">
          <ac:chgData name="Emma Entwistle" userId="c9516210-9ad4-4149-ac3c-84653d39721b" providerId="ADAL" clId="{DC0D3CDE-1AB2-4B5F-A9E7-4E3A0C8815E0}" dt="2020-05-11T08:32:57.187" v="12" actId="1076"/>
          <ac:spMkLst>
            <pc:docMk/>
            <pc:sldMk cId="2112269430" sldId="282"/>
            <ac:spMk id="22" creationId="{1BDFB925-C27D-4D54-8B95-62AD869B4900}"/>
          </ac:spMkLst>
        </pc:spChg>
        <pc:grpChg chg="mod">
          <ac:chgData name="Emma Entwistle" userId="c9516210-9ad4-4149-ac3c-84653d39721b" providerId="ADAL" clId="{DC0D3CDE-1AB2-4B5F-A9E7-4E3A0C8815E0}" dt="2020-05-11T08:32:50.518" v="10" actId="1076"/>
          <ac:grpSpMkLst>
            <pc:docMk/>
            <pc:sldMk cId="2112269430" sldId="282"/>
            <ac:grpSpMk id="16" creationId="{F4DB5EED-DF93-4D52-BDC9-C955E5DA814F}"/>
          </ac:grpSpMkLst>
        </pc:grpChg>
      </pc:sldChg>
      <pc:sldChg chg="modSp">
        <pc:chgData name="Emma Entwistle" userId="c9516210-9ad4-4149-ac3c-84653d39721b" providerId="ADAL" clId="{DC0D3CDE-1AB2-4B5F-A9E7-4E3A0C8815E0}" dt="2020-05-11T08:33:26.377" v="15" actId="1076"/>
        <pc:sldMkLst>
          <pc:docMk/>
          <pc:sldMk cId="4158648980" sldId="286"/>
        </pc:sldMkLst>
        <pc:spChg chg="mod">
          <ac:chgData name="Emma Entwistle" userId="c9516210-9ad4-4149-ac3c-84653d39721b" providerId="ADAL" clId="{DC0D3CDE-1AB2-4B5F-A9E7-4E3A0C8815E0}" dt="2020-05-11T08:33:22.764" v="14" actId="1076"/>
          <ac:spMkLst>
            <pc:docMk/>
            <pc:sldMk cId="4158648980" sldId="286"/>
            <ac:spMk id="15" creationId="{25E0E032-0E2F-4E6A-B90F-98B6E1247A86}"/>
          </ac:spMkLst>
        </pc:spChg>
        <pc:spChg chg="mod">
          <ac:chgData name="Emma Entwistle" userId="c9516210-9ad4-4149-ac3c-84653d39721b" providerId="ADAL" clId="{DC0D3CDE-1AB2-4B5F-A9E7-4E3A0C8815E0}" dt="2020-05-11T08:33:26.377" v="15" actId="1076"/>
          <ac:spMkLst>
            <pc:docMk/>
            <pc:sldMk cId="4158648980" sldId="286"/>
            <ac:spMk id="22" creationId="{1BDFB925-C27D-4D54-8B95-62AD869B4900}"/>
          </ac:spMkLst>
        </pc:spChg>
        <pc:grpChg chg="mod">
          <ac:chgData name="Emma Entwistle" userId="c9516210-9ad4-4149-ac3c-84653d39721b" providerId="ADAL" clId="{DC0D3CDE-1AB2-4B5F-A9E7-4E3A0C8815E0}" dt="2020-05-11T08:33:18.395" v="13" actId="1076"/>
          <ac:grpSpMkLst>
            <pc:docMk/>
            <pc:sldMk cId="4158648980" sldId="286"/>
            <ac:grpSpMk id="16" creationId="{F4DB5EED-DF93-4D52-BDC9-C955E5DA814F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2B232-E455-4471-8D4F-5FAFB7230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0486F3-F215-4688-96E5-25C30905F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2C0B6-D3BD-4F0A-81C4-ECEF06E68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5388-D494-456B-A677-A74CE5BD657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9E185-A634-474C-84C1-F2A90BE4A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F284F-399D-49EE-90E8-C10123CB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6892-CF37-445A-B884-4CC3B0AEE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30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EB7A1-1FE3-4643-A30F-4B0365289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5F8161-D361-4514-ADAA-85ECFECCC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1E957-733E-49A4-AF7B-DF2CA6809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5388-D494-456B-A677-A74CE5BD657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BC377-F1AE-48AF-8615-D7EAB88B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0E320-D2BE-41E5-A907-8550C005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6892-CF37-445A-B884-4CC3B0AEE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973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6E8F55-AAE6-4E61-97E0-83C0690B6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D0DB71-9D39-4E93-B6B7-DDCE5CAB5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9314C-D519-43F2-9A27-66731BF41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5388-D494-456B-A677-A74CE5BD657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0DA0B-82D3-4D90-829F-0229A73C1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8F3FB-D86C-4B27-B435-B7EA80FA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6892-CF37-445A-B884-4CC3B0AEE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61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C3447-CDC6-4B3C-BB90-1810E7B80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72FD2-1BC0-447D-85EB-9748D28B5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323A8-5E3B-4983-94F6-C803B0E54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5388-D494-456B-A677-A74CE5BD657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23EEC-C5E8-4FEA-A53D-C2AC40B97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FD588-8FF8-4F97-821F-0B878BB9E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6892-CF37-445A-B884-4CC3B0AEE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74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DF39-A61C-43E4-A4EC-E36AEDDF5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B41E5-0A88-438F-876F-2B5320303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66888-2C22-4EF7-9FEE-8925BA758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5388-D494-456B-A677-A74CE5BD657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DB838-0FF6-490E-855D-95B821F7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DC32F-9741-43CD-AE6C-57FDC2F27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6892-CF37-445A-B884-4CC3B0AEE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93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5705A-75AC-4807-BA4D-C31AE697F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68C99-CA01-4332-AD3A-D4A531C2AC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97287-3836-4299-9EE3-68FFC08BC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A5E68-42DF-4998-97D0-CAE3051A3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5388-D494-456B-A677-A74CE5BD657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5B51E-5849-4E3B-BA9B-4976F3D1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2184A-31F4-42C1-9715-2DCAFF947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6892-CF37-445A-B884-4CC3B0AEE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80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D0F0-0D67-4533-85CE-EAE24C4FE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F036C-B8EF-4EB6-BA0D-D7ADD2F96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222F0-8E27-4F76-84E3-BF8911BBD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7267D7-7F3F-420F-AF16-8EAECDE18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34E57-71EA-4D14-ADA4-4DDD92CAA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FDDDC7-1E3E-4C2C-BD65-55780DC7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5388-D494-456B-A677-A74CE5BD657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D66323-C49C-4E21-9905-9587EFD8C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C557A5-7D2A-41CF-A330-187E8279A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6892-CF37-445A-B884-4CC3B0AEE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21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1B25F-AB25-4C4C-89B8-2DD659DD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154C5F-A990-4E2C-8519-7C9B965F4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5388-D494-456B-A677-A74CE5BD657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E4C505-5EE4-40F8-8875-A8D676804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E2D1D5-421E-495A-B9FE-52854BA3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6892-CF37-445A-B884-4CC3B0AEE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09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2C0188-29DE-40BB-9C52-D4C1B2766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5388-D494-456B-A677-A74CE5BD657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7745AC-8FD4-48F5-A51C-7E7EC4E52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09D06-0719-4C09-801A-B6AA72045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6892-CF37-445A-B884-4CC3B0AEE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2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19171-385C-4AA3-AA3F-43738C446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C2F8C-B982-41F1-B619-929B5F5B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9B27A-0350-4E2E-AB2F-C195F2DCF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A5452-AB27-43B6-8391-6A9671FE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5388-D494-456B-A677-A74CE5BD657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AF8DD-60F5-45DA-9A7F-BBB702F2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0FB2C-123D-4AD9-81F2-8F9AA47FE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6892-CF37-445A-B884-4CC3B0AEE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31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D7B83-A2C8-4E74-A8E3-88A9E34B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0E97DD-687E-4BFD-8B1A-308D3FAB0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E4087-7F88-41BF-A7E0-7E67937DC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95AEC-4B00-4A54-AC15-FBE8D55B7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5388-D494-456B-A677-A74CE5BD657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6E453-E696-4CBD-B330-8F308385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EBDC4-905B-4B2F-85FC-0FC4F7AC0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6892-CF37-445A-B884-4CC3B0AEE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80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9D8F05-EF5F-4D51-8142-58504C9E1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FD3D7-E6E7-40B6-8825-2CC5626BC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D5AAF-5B5E-458F-AD9F-EE1CF17DF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25388-D494-456B-A677-A74CE5BD657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5D223-F167-4C42-A036-41A25858C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B1526-A317-4224-89AF-371A794E2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6892-CF37-445A-B884-4CC3B0AEE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11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.png"/><Relationship Id="rId7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.png"/><Relationship Id="rId7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0BDDD7-A081-4978-ADF9-7D857311C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38" t="3665" r="2947" b="3326"/>
          <a:stretch/>
        </p:blipFill>
        <p:spPr>
          <a:xfrm>
            <a:off x="2667000" y="-2941"/>
            <a:ext cx="6895272" cy="65738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2E4CEC-C194-4A0B-877D-1E2A6BD7B1DC}"/>
              </a:ext>
            </a:extLst>
          </p:cNvPr>
          <p:cNvSpPr/>
          <p:nvPr/>
        </p:nvSpPr>
        <p:spPr>
          <a:xfrm>
            <a:off x="3873500" y="1177189"/>
            <a:ext cx="4416881" cy="4115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43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7C8D06-19D4-413B-A24C-05B743DFD289}"/>
              </a:ext>
            </a:extLst>
          </p:cNvPr>
          <p:cNvGrpSpPr/>
          <p:nvPr/>
        </p:nvGrpSpPr>
        <p:grpSpPr>
          <a:xfrm>
            <a:off x="4000294" y="1565525"/>
            <a:ext cx="4228683" cy="367672"/>
            <a:chOff x="2429301" y="2137632"/>
            <a:chExt cx="6462013" cy="578999"/>
          </a:xfrm>
        </p:grpSpPr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9088B818-12B4-4B36-9DD8-B61DDF545805}"/>
                </a:ext>
              </a:extLst>
            </p:cNvPr>
            <p:cNvSpPr txBox="1"/>
            <p:nvPr/>
          </p:nvSpPr>
          <p:spPr>
            <a:xfrm>
              <a:off x="2429301" y="2137632"/>
              <a:ext cx="6452808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 dirty="0"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3BA23D-DAA3-42FC-8AEA-83FA20F0B886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3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YOUR CHALLENGE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F99A073-9C58-4550-A308-A7751ABB8963}"/>
                </a:ext>
              </a:extLst>
            </p:cNvPr>
            <p:cNvSpPr/>
            <p:nvPr/>
          </p:nvSpPr>
          <p:spPr>
            <a:xfrm>
              <a:off x="5304593" y="2148914"/>
              <a:ext cx="3586721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78" kern="0" dirty="0">
                  <a:solidFill>
                    <a:schemeClr val="tx1"/>
                  </a:solidFill>
                  <a:latin typeface="Agency FB" panose="020B05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Make your own DNA strand</a:t>
              </a:r>
              <a:endParaRPr lang="en-GB" sz="1778" dirty="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78023827-C6E0-4B70-BCD7-A9FA030F851C}"/>
              </a:ext>
            </a:extLst>
          </p:cNvPr>
          <p:cNvSpPr/>
          <p:nvPr/>
        </p:nvSpPr>
        <p:spPr>
          <a:xfrm>
            <a:off x="4020770" y="2195240"/>
            <a:ext cx="4089606" cy="287516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A close up of a device&#10;&#10;Description automatically generated">
            <a:extLst>
              <a:ext uri="{FF2B5EF4-FFF2-40B4-BE49-F238E27FC236}">
                <a16:creationId xmlns:a16="http://schemas.microsoft.com/office/drawing/2014/main" id="{D608C900-71A0-4EC8-BD89-2999DEF4D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43" y="2319140"/>
            <a:ext cx="3180522" cy="271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1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4DB5EED-DF93-4D52-BDC9-C955E5DA814F}"/>
              </a:ext>
            </a:extLst>
          </p:cNvPr>
          <p:cNvGrpSpPr/>
          <p:nvPr/>
        </p:nvGrpSpPr>
        <p:grpSpPr>
          <a:xfrm>
            <a:off x="3467098" y="707364"/>
            <a:ext cx="5600699" cy="367672"/>
            <a:chOff x="2429301" y="2137632"/>
            <a:chExt cx="7045184" cy="578999"/>
          </a:xfrm>
        </p:grpSpPr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50B2BF14-B979-47E2-A18A-0C98ADDA1DFC}"/>
                </a:ext>
              </a:extLst>
            </p:cNvPr>
            <p:cNvSpPr txBox="1"/>
            <p:nvPr/>
          </p:nvSpPr>
          <p:spPr>
            <a:xfrm>
              <a:off x="2429301" y="2137632"/>
              <a:ext cx="7045184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 dirty="0"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7513F59-CAB1-47C9-A1D9-B3BE3BAA2482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3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STEP 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077FCE-2F05-4562-8764-EF2FD1448A53}"/>
                </a:ext>
              </a:extLst>
            </p:cNvPr>
            <p:cNvSpPr/>
            <p:nvPr/>
          </p:nvSpPr>
          <p:spPr>
            <a:xfrm>
              <a:off x="5304591" y="2148914"/>
              <a:ext cx="4169894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78" kern="0" dirty="0">
                  <a:solidFill>
                    <a:schemeClr val="tx1"/>
                  </a:solidFill>
                  <a:latin typeface="Agency FB" panose="020B05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Get to work!</a:t>
              </a:r>
              <a:endParaRPr lang="en-GB" sz="1778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5E0E032-0E2F-4E6A-B90F-98B6E1247A86}"/>
              </a:ext>
            </a:extLst>
          </p:cNvPr>
          <p:cNvSpPr/>
          <p:nvPr/>
        </p:nvSpPr>
        <p:spPr>
          <a:xfrm>
            <a:off x="3603083" y="1421493"/>
            <a:ext cx="5328727" cy="451572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DFB925-C27D-4D54-8B95-62AD869B4900}"/>
              </a:ext>
            </a:extLst>
          </p:cNvPr>
          <p:cNvSpPr/>
          <p:nvPr/>
        </p:nvSpPr>
        <p:spPr>
          <a:xfrm>
            <a:off x="3772292" y="1586474"/>
            <a:ext cx="499030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Agency FB" panose="020B0503020202020204" pitchFamily="34" charset="0"/>
              </a:rPr>
              <a:t>Get your first volunteer ready:</a:t>
            </a:r>
          </a:p>
          <a:p>
            <a:r>
              <a:rPr lang="en-GB" sz="1400" b="1" u="sng" dirty="0">
                <a:latin typeface="Agency FB" panose="020B0503020202020204" pitchFamily="34" charset="0"/>
              </a:rPr>
              <a:t>Ask them to : 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rgbClr val="555555"/>
                </a:solidFill>
                <a:latin typeface="Agency FB" panose="020B0503020202020204" pitchFamily="34" charset="0"/>
              </a:rPr>
              <a:t>Write their name on a piece of paper (which hand did they use?)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rgbClr val="555555"/>
                </a:solidFill>
                <a:latin typeface="Agency FB" panose="020B0503020202020204" pitchFamily="34" charset="0"/>
              </a:rPr>
              <a:t>Place a coin on the floor directly in front of them and ask them to step on the coin (which foot did they use to step on the coin?)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rgbClr val="555555"/>
                </a:solidFill>
                <a:latin typeface="Agency FB" panose="020B0503020202020204" pitchFamily="34" charset="0"/>
              </a:rPr>
              <a:t>Give them your empty paper towel tube and ask them to look at an object through it (which eye do they use to look through the tube?)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rgbClr val="555555"/>
                </a:solidFill>
                <a:latin typeface="Agency FB" panose="020B0503020202020204" pitchFamily="34" charset="0"/>
              </a:rPr>
              <a:t>Give them a phone and ask them to listen to it (which ear do they put the phone up to?)</a:t>
            </a: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555555"/>
              </a:solidFill>
              <a:latin typeface="Agency FB" panose="020B0503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rgbClr val="555555"/>
                </a:solidFill>
                <a:latin typeface="Agency FB" panose="020B0503020202020204" pitchFamily="34" charset="0"/>
              </a:rPr>
              <a:t>Record all of your results in the table you made, write left or right in the correct place after each task is completed 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rgbClr val="555555"/>
                </a:solidFill>
                <a:latin typeface="Agency FB" panose="020B0503020202020204" pitchFamily="34" charset="0"/>
              </a:rPr>
              <a:t>Now try it with someone else  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rgbClr val="555555"/>
                </a:solidFill>
                <a:latin typeface="Agency FB" panose="020B0503020202020204" pitchFamily="34" charset="0"/>
              </a:rPr>
              <a:t>Can you think of your own tasks to add to the table and ask people to do? </a:t>
            </a: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555555"/>
              </a:solidFill>
              <a:latin typeface="Agency FB" panose="020B0503020202020204" pitchFamily="34" charset="0"/>
            </a:endParaRPr>
          </a:p>
          <a:p>
            <a:pPr algn="ctr"/>
            <a:r>
              <a:rPr lang="en-GB" sz="1400" b="1" dirty="0">
                <a:latin typeface="Agency FB" panose="020B0503020202020204" pitchFamily="34" charset="0"/>
              </a:rPr>
              <a:t>Look at your results table, are more of your volunteers right-handed or left-handed? What about right-footed versus left-footed, right-eyed versus left-eyed, and right-eared versus left-eared?</a:t>
            </a:r>
            <a:r>
              <a:rPr lang="en-GB" sz="1400" b="1" dirty="0">
                <a:solidFill>
                  <a:srgbClr val="555555"/>
                </a:solidFill>
                <a:latin typeface="Agency FB" panose="020B0503020202020204" pitchFamily="34" charset="0"/>
              </a:rPr>
              <a:t> </a:t>
            </a:r>
          </a:p>
          <a:p>
            <a:endParaRPr lang="en-GB" sz="1400" dirty="0">
              <a:solidFill>
                <a:srgbClr val="555555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269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4DB5EED-DF93-4D52-BDC9-C955E5DA814F}"/>
              </a:ext>
            </a:extLst>
          </p:cNvPr>
          <p:cNvGrpSpPr/>
          <p:nvPr/>
        </p:nvGrpSpPr>
        <p:grpSpPr>
          <a:xfrm>
            <a:off x="3467099" y="657030"/>
            <a:ext cx="5600699" cy="367672"/>
            <a:chOff x="2429301" y="2137632"/>
            <a:chExt cx="7045184" cy="578999"/>
          </a:xfrm>
        </p:grpSpPr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50B2BF14-B979-47E2-A18A-0C98ADDA1DFC}"/>
                </a:ext>
              </a:extLst>
            </p:cNvPr>
            <p:cNvSpPr txBox="1"/>
            <p:nvPr/>
          </p:nvSpPr>
          <p:spPr>
            <a:xfrm>
              <a:off x="2429301" y="2137632"/>
              <a:ext cx="7045184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 dirty="0"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7513F59-CAB1-47C9-A1D9-B3BE3BAA2482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3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STEP 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077FCE-2F05-4562-8764-EF2FD1448A53}"/>
                </a:ext>
              </a:extLst>
            </p:cNvPr>
            <p:cNvSpPr/>
            <p:nvPr/>
          </p:nvSpPr>
          <p:spPr>
            <a:xfrm>
              <a:off x="5304591" y="2148914"/>
              <a:ext cx="4169894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78" kern="0" dirty="0">
                  <a:solidFill>
                    <a:schemeClr val="tx1"/>
                  </a:solidFill>
                  <a:latin typeface="Agency FB" panose="020B0503020202020204" pitchFamily="34" charset="0"/>
                  <a:cs typeface="Times New Roman" panose="02020603050405020304" pitchFamily="18" charset="0"/>
                </a:rPr>
                <a:t>What happened ?</a:t>
              </a:r>
              <a:endParaRPr lang="en-GB" sz="1778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5E0E032-0E2F-4E6A-B90F-98B6E1247A86}"/>
              </a:ext>
            </a:extLst>
          </p:cNvPr>
          <p:cNvSpPr/>
          <p:nvPr/>
        </p:nvSpPr>
        <p:spPr>
          <a:xfrm>
            <a:off x="3603084" y="1539958"/>
            <a:ext cx="5328727" cy="451572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DFB925-C27D-4D54-8B95-62AD869B4900}"/>
              </a:ext>
            </a:extLst>
          </p:cNvPr>
          <p:cNvSpPr/>
          <p:nvPr/>
        </p:nvSpPr>
        <p:spPr>
          <a:xfrm>
            <a:off x="3772293" y="2247293"/>
            <a:ext cx="49903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Agency FB" panose="020B0503020202020204" pitchFamily="34" charset="0"/>
              </a:rPr>
              <a:t>Most scientific studies find that between 70% and 90% of people are right-handed. From this activity, you probably saw that most people who are right-handed are also right-sided overall. That is, they usually prefer to use their right foot, eye, and ear as well. </a:t>
            </a:r>
          </a:p>
          <a:p>
            <a:pPr algn="ctr"/>
            <a:endParaRPr lang="en-GB" sz="1600" dirty="0">
              <a:latin typeface="Agency FB" panose="020B0503020202020204" pitchFamily="34" charset="0"/>
            </a:endParaRPr>
          </a:p>
          <a:p>
            <a:pPr algn="ctr"/>
            <a:r>
              <a:rPr lang="en-GB" sz="1600" dirty="0">
                <a:latin typeface="Agency FB" panose="020B0503020202020204" pitchFamily="34" charset="0"/>
              </a:rPr>
              <a:t>The same trend exists with left-handed people. A person who is left-handed is more likely to also be left-footed, left-eyed, and left-eared. </a:t>
            </a:r>
          </a:p>
          <a:p>
            <a:pPr algn="ctr"/>
            <a:endParaRPr lang="en-GB" sz="1600" dirty="0">
              <a:latin typeface="Agency FB" panose="020B0503020202020204" pitchFamily="34" charset="0"/>
            </a:endParaRPr>
          </a:p>
          <a:p>
            <a:pPr algn="ctr"/>
            <a:r>
              <a:rPr lang="en-GB" sz="1600" dirty="0">
                <a:latin typeface="Agency FB" panose="020B0503020202020204" pitchFamily="34" charset="0"/>
              </a:rPr>
              <a:t>A person's preference for using either their right or left side for each task develops during childhood. But sometimes how a child is taught to do a task can overrule their preferences. </a:t>
            </a:r>
            <a:endParaRPr lang="en-GB" sz="1600" dirty="0">
              <a:solidFill>
                <a:srgbClr val="555555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48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07405B-5682-49CF-A747-73D3D0E2B566}"/>
              </a:ext>
            </a:extLst>
          </p:cNvPr>
          <p:cNvSpPr/>
          <p:nvPr/>
        </p:nvSpPr>
        <p:spPr>
          <a:xfrm>
            <a:off x="3728500" y="2195535"/>
            <a:ext cx="4937760" cy="2179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3FB4A1-AC37-4A49-B311-280B03AC25D9}"/>
              </a:ext>
            </a:extLst>
          </p:cNvPr>
          <p:cNvSpPr/>
          <p:nvPr/>
        </p:nvSpPr>
        <p:spPr>
          <a:xfrm>
            <a:off x="5037985" y="2472126"/>
            <a:ext cx="2560316" cy="365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7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Times New Roman" panose="02020603050405020304" pitchFamily="18" charset="0"/>
              </a:rPr>
              <a:t>Send us a picture of your project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DD014A-8B85-4CE1-AC75-1642A740418D}"/>
              </a:ext>
            </a:extLst>
          </p:cNvPr>
          <p:cNvGrpSpPr/>
          <p:nvPr/>
        </p:nvGrpSpPr>
        <p:grpSpPr>
          <a:xfrm rot="20295501">
            <a:off x="3182419" y="1443629"/>
            <a:ext cx="1489597" cy="1473138"/>
            <a:chOff x="3182419" y="1469425"/>
            <a:chExt cx="1489597" cy="147313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569615E-52C5-45D4-BE5D-E632252A3204}"/>
                </a:ext>
              </a:extLst>
            </p:cNvPr>
            <p:cNvSpPr/>
            <p:nvPr/>
          </p:nvSpPr>
          <p:spPr>
            <a:xfrm>
              <a:off x="3297218" y="1575994"/>
              <a:ext cx="1260000" cy="126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61DC04-0218-4BF8-A147-7A8F8196D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935" b="78613" l="14493" r="85344">
                          <a14:foregroundMark x1="51667" y1="45128" x2="55000" y2="46154"/>
                        </a14:backgroundRemoval>
                      </a14:imgEffect>
                    </a14:imgLayer>
                  </a14:imgProps>
                </a:ext>
              </a:extLst>
            </a:blip>
            <a:srcRect l="5637" t="5850" r="5800" b="13303"/>
            <a:stretch/>
          </p:blipFill>
          <p:spPr>
            <a:xfrm>
              <a:off x="3182419" y="1469425"/>
              <a:ext cx="1489597" cy="1473138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FCD8F05-5ECA-438A-9D3B-E1941F0EC5D7}"/>
              </a:ext>
            </a:extLst>
          </p:cNvPr>
          <p:cNvSpPr/>
          <p:nvPr/>
        </p:nvSpPr>
        <p:spPr>
          <a:xfrm>
            <a:off x="5870632" y="2875668"/>
            <a:ext cx="1184941" cy="14603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7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Times New Roman" panose="02020603050405020304" pitchFamily="18" charset="0"/>
              </a:rPr>
              <a:t>@ Sentinus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7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7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Times New Roman" panose="02020603050405020304" pitchFamily="18" charset="0"/>
              </a:rPr>
              <a:t>@ SentinusNi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7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7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Times New Roman" panose="02020603050405020304" pitchFamily="18" charset="0"/>
              </a:rPr>
              <a:t>@ Sentinus_ni</a:t>
            </a:r>
          </a:p>
        </p:txBody>
      </p:sp>
      <p:pic>
        <p:nvPicPr>
          <p:cNvPr id="9" name="Picture 8" descr="A close up of a screen&#10;&#10;Description automatically generated">
            <a:extLst>
              <a:ext uri="{FF2B5EF4-FFF2-40B4-BE49-F238E27FC236}">
                <a16:creationId xmlns:a16="http://schemas.microsoft.com/office/drawing/2014/main" id="{C346453F-BA1A-45C3-9E09-60F736A438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4" t="23360" r="29965" b="23642"/>
          <a:stretch/>
        </p:blipFill>
        <p:spPr>
          <a:xfrm>
            <a:off x="5470161" y="2934651"/>
            <a:ext cx="375311" cy="36000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E94D4B0-6F4A-4E83-81EA-5E7257421A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10794" r="10505" b="11238"/>
          <a:stretch/>
        </p:blipFill>
        <p:spPr>
          <a:xfrm>
            <a:off x="5470161" y="3426731"/>
            <a:ext cx="365863" cy="360000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7D8DBFF5-64AF-4837-BC31-61A460EC5F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389" y1="31944" x2="31389" y2="54722"/>
                        <a14:foregroundMark x1="31667" y1="55278" x2="41944" y2="61111"/>
                        <a14:foregroundMark x1="41944" y1="61111" x2="54722" y2="56389"/>
                        <a14:foregroundMark x1="54722" y1="56389" x2="61111" y2="51944"/>
                        <a14:foregroundMark x1="67222" y1="45556" x2="42222" y2="49722"/>
                        <a14:foregroundMark x1="42222" y1="49722" x2="45556" y2="60000"/>
                        <a14:foregroundMark x1="45556" y1="60000" x2="56111" y2="59444"/>
                        <a14:foregroundMark x1="56111" y1="59444" x2="57500" y2="55556"/>
                        <a14:foregroundMark x1="55556" y1="54167" x2="55278" y2="43056"/>
                        <a14:foregroundMark x1="55278" y1="43056" x2="45278" y2="40000"/>
                        <a14:foregroundMark x1="45278" y1="40000" x2="41111" y2="45000"/>
                        <a14:foregroundMark x1="35833" y1="37778" x2="52222" y2="34444"/>
                        <a14:foregroundMark x1="56667" y1="33611" x2="64722" y2="42222"/>
                        <a14:foregroundMark x1="64722" y1="42222" x2="66667" y2="49444"/>
                        <a14:foregroundMark x1="66667" y1="49722" x2="64167" y2="61389"/>
                        <a14:foregroundMark x1="64167" y1="60833" x2="56944" y2="64722"/>
                        <a14:foregroundMark x1="32778" y1="50278" x2="36111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57" t="23021" r="24006" b="23286"/>
          <a:stretch/>
        </p:blipFill>
        <p:spPr>
          <a:xfrm>
            <a:off x="5474960" y="3918811"/>
            <a:ext cx="35316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69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0BDDD7-A081-4978-ADF9-7D857311C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38" t="3665" r="2947" b="3326"/>
          <a:stretch/>
        </p:blipFill>
        <p:spPr>
          <a:xfrm>
            <a:off x="2667000" y="-2941"/>
            <a:ext cx="6895272" cy="65738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2E4CEC-C194-4A0B-877D-1E2A6BD7B1DC}"/>
              </a:ext>
            </a:extLst>
          </p:cNvPr>
          <p:cNvSpPr/>
          <p:nvPr/>
        </p:nvSpPr>
        <p:spPr>
          <a:xfrm>
            <a:off x="3873500" y="1177189"/>
            <a:ext cx="4416881" cy="4115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43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7C8D06-19D4-413B-A24C-05B743DFD289}"/>
              </a:ext>
            </a:extLst>
          </p:cNvPr>
          <p:cNvGrpSpPr/>
          <p:nvPr/>
        </p:nvGrpSpPr>
        <p:grpSpPr>
          <a:xfrm>
            <a:off x="4000294" y="1565525"/>
            <a:ext cx="4228683" cy="367672"/>
            <a:chOff x="2429301" y="2137632"/>
            <a:chExt cx="6462013" cy="578999"/>
          </a:xfrm>
        </p:grpSpPr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9088B818-12B4-4B36-9DD8-B61DDF545805}"/>
                </a:ext>
              </a:extLst>
            </p:cNvPr>
            <p:cNvSpPr txBox="1"/>
            <p:nvPr/>
          </p:nvSpPr>
          <p:spPr>
            <a:xfrm>
              <a:off x="2429301" y="2137632"/>
              <a:ext cx="6452808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 dirty="0"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3BA23D-DAA3-42FC-8AEA-83FA20F0B886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3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YOUR CHALLENGE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F99A073-9C58-4550-A308-A7751ABB8963}"/>
                </a:ext>
              </a:extLst>
            </p:cNvPr>
            <p:cNvSpPr/>
            <p:nvPr/>
          </p:nvSpPr>
          <p:spPr>
            <a:xfrm>
              <a:off x="5304593" y="2148914"/>
              <a:ext cx="3586721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78" kern="0" dirty="0">
                  <a:solidFill>
                    <a:schemeClr val="tx1"/>
                  </a:solidFill>
                  <a:latin typeface="Agency FB" panose="020B0503020202020204" pitchFamily="34" charset="0"/>
                  <a:cs typeface="Times New Roman" panose="02020603050405020304" pitchFamily="18" charset="0"/>
                </a:rPr>
                <a:t>Make your own Skeleton hand </a:t>
              </a:r>
              <a:endParaRPr lang="en-GB" sz="1778" dirty="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78023827-C6E0-4B70-BCD7-A9FA030F851C}"/>
              </a:ext>
            </a:extLst>
          </p:cNvPr>
          <p:cNvSpPr/>
          <p:nvPr/>
        </p:nvSpPr>
        <p:spPr>
          <a:xfrm>
            <a:off x="4020770" y="2195240"/>
            <a:ext cx="4089606" cy="287516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0156C1-3B1D-4BDE-B355-4489023FB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730" y="2478157"/>
            <a:ext cx="1665803" cy="24089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10BEC2-86FE-424B-8611-70C3321152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93" y="2478157"/>
            <a:ext cx="1794167" cy="24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F03BFB3-A538-4C0A-A304-2770D6026A20}"/>
              </a:ext>
            </a:extLst>
          </p:cNvPr>
          <p:cNvSpPr/>
          <p:nvPr/>
        </p:nvSpPr>
        <p:spPr>
          <a:xfrm>
            <a:off x="4576856" y="2606859"/>
            <a:ext cx="1440000" cy="144000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F809D1-0215-4E7C-B4AF-D139AD1AAA1F}"/>
              </a:ext>
            </a:extLst>
          </p:cNvPr>
          <p:cNvSpPr/>
          <p:nvPr/>
        </p:nvSpPr>
        <p:spPr>
          <a:xfrm>
            <a:off x="2818294" y="2611828"/>
            <a:ext cx="1440000" cy="144000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6D69192-9567-4693-88B8-A0B3C0550F3D}"/>
              </a:ext>
            </a:extLst>
          </p:cNvPr>
          <p:cNvGrpSpPr/>
          <p:nvPr/>
        </p:nvGrpSpPr>
        <p:grpSpPr>
          <a:xfrm>
            <a:off x="4000294" y="1227479"/>
            <a:ext cx="4228683" cy="367672"/>
            <a:chOff x="2429301" y="2137632"/>
            <a:chExt cx="6462013" cy="578999"/>
          </a:xfrm>
        </p:grpSpPr>
        <p:sp>
          <p:nvSpPr>
            <p:cNvPr id="43" name="Text Box 9">
              <a:extLst>
                <a:ext uri="{FF2B5EF4-FFF2-40B4-BE49-F238E27FC236}">
                  <a16:creationId xmlns:a16="http://schemas.microsoft.com/office/drawing/2014/main" id="{85E93794-7F83-471D-8CB7-1CFFE3AABCF9}"/>
                </a:ext>
              </a:extLst>
            </p:cNvPr>
            <p:cNvSpPr txBox="1"/>
            <p:nvPr/>
          </p:nvSpPr>
          <p:spPr>
            <a:xfrm>
              <a:off x="2429301" y="2137632"/>
              <a:ext cx="6452808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 dirty="0"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854CE3C-F04D-4F3F-BB63-1D234B5DC7B4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3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STEP 1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FC8852F-3C8F-426D-A873-23795ACA9DFE}"/>
                </a:ext>
              </a:extLst>
            </p:cNvPr>
            <p:cNvSpPr/>
            <p:nvPr/>
          </p:nvSpPr>
          <p:spPr>
            <a:xfrm>
              <a:off x="5304593" y="2148914"/>
              <a:ext cx="3586721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78" kern="0" dirty="0">
                  <a:solidFill>
                    <a:schemeClr val="tx1"/>
                  </a:solidFill>
                  <a:latin typeface="Agency FB" panose="020B05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Gather Your Materials</a:t>
              </a:r>
              <a:endParaRPr lang="en-GB" sz="1778" dirty="0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6F9402CD-FD8C-4D8B-B073-7075A5790FC9}"/>
              </a:ext>
            </a:extLst>
          </p:cNvPr>
          <p:cNvSpPr/>
          <p:nvPr/>
        </p:nvSpPr>
        <p:spPr>
          <a:xfrm>
            <a:off x="6335418" y="2595063"/>
            <a:ext cx="1440000" cy="144000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8458B8-FDA5-47C6-9663-09E457EF4C80}"/>
              </a:ext>
            </a:extLst>
          </p:cNvPr>
          <p:cNvSpPr/>
          <p:nvPr/>
        </p:nvSpPr>
        <p:spPr>
          <a:xfrm>
            <a:off x="8096998" y="2582685"/>
            <a:ext cx="1440000" cy="144000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6A5BF1-76F8-4F56-984C-1067E38F3D43}"/>
              </a:ext>
            </a:extLst>
          </p:cNvPr>
          <p:cNvSpPr/>
          <p:nvPr/>
        </p:nvSpPr>
        <p:spPr>
          <a:xfrm>
            <a:off x="5477380" y="4338564"/>
            <a:ext cx="1440000" cy="144000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0E6A5876-4A4C-4F30-A8D3-38ED64D08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07" y="2662600"/>
            <a:ext cx="1344865" cy="1344865"/>
          </a:xfrm>
          <a:prstGeom prst="rect">
            <a:avLst/>
          </a:prstGeom>
        </p:spPr>
      </p:pic>
      <p:pic>
        <p:nvPicPr>
          <p:cNvPr id="5" name="Picture 4" descr="A picture containing doughnut, donut, mirror&#10;&#10;Description automatically generated">
            <a:extLst>
              <a:ext uri="{FF2B5EF4-FFF2-40B4-BE49-F238E27FC236}">
                <a16:creationId xmlns:a16="http://schemas.microsoft.com/office/drawing/2014/main" id="{57F80FB1-11BC-4494-90F0-C1FA70C5A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42" y="2685326"/>
            <a:ext cx="1325217" cy="1325217"/>
          </a:xfrm>
          <a:prstGeom prst="rect">
            <a:avLst/>
          </a:prstGeom>
        </p:spPr>
      </p:pic>
      <p:pic>
        <p:nvPicPr>
          <p:cNvPr id="9" name="Picture 8" descr="A pair of scissors&#10;&#10;Description automatically generated">
            <a:extLst>
              <a:ext uri="{FF2B5EF4-FFF2-40B4-BE49-F238E27FC236}">
                <a16:creationId xmlns:a16="http://schemas.microsoft.com/office/drawing/2014/main" id="{1C2EA920-FDE6-466F-8DC6-8543508EBB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09" y="2697468"/>
            <a:ext cx="1325217" cy="1309997"/>
          </a:xfrm>
          <a:prstGeom prst="rect">
            <a:avLst/>
          </a:prstGeom>
        </p:spPr>
      </p:pic>
      <p:pic>
        <p:nvPicPr>
          <p:cNvPr id="13" name="Picture 12" descr="A close up of a colorful background&#10;&#10;Description automatically generated">
            <a:extLst>
              <a:ext uri="{FF2B5EF4-FFF2-40B4-BE49-F238E27FC236}">
                <a16:creationId xmlns:a16="http://schemas.microsoft.com/office/drawing/2014/main" id="{BF79BAF9-A50C-46E3-AD63-C89F58B66E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684" y="2630470"/>
            <a:ext cx="1217572" cy="1309997"/>
          </a:xfrm>
          <a:prstGeom prst="rect">
            <a:avLst/>
          </a:prstGeom>
        </p:spPr>
      </p:pic>
      <p:pic>
        <p:nvPicPr>
          <p:cNvPr id="16" name="Picture 15" descr="A picture containing cat, looking, white&#10;&#10;Description automatically generated">
            <a:extLst>
              <a:ext uri="{FF2B5EF4-FFF2-40B4-BE49-F238E27FC236}">
                <a16:creationId xmlns:a16="http://schemas.microsoft.com/office/drawing/2014/main" id="{D05B4B9C-1FE5-48F6-BA59-5384F3F478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031" y="4545495"/>
            <a:ext cx="1164697" cy="108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74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4DB5EED-DF93-4D52-BDC9-C955E5DA814F}"/>
              </a:ext>
            </a:extLst>
          </p:cNvPr>
          <p:cNvGrpSpPr/>
          <p:nvPr/>
        </p:nvGrpSpPr>
        <p:grpSpPr>
          <a:xfrm>
            <a:off x="3467100" y="1344927"/>
            <a:ext cx="5600699" cy="367672"/>
            <a:chOff x="2429301" y="2137632"/>
            <a:chExt cx="7045184" cy="578999"/>
          </a:xfrm>
        </p:grpSpPr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50B2BF14-B979-47E2-A18A-0C98ADDA1DFC}"/>
                </a:ext>
              </a:extLst>
            </p:cNvPr>
            <p:cNvSpPr txBox="1"/>
            <p:nvPr/>
          </p:nvSpPr>
          <p:spPr>
            <a:xfrm>
              <a:off x="2429301" y="2137632"/>
              <a:ext cx="7045184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 dirty="0"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7513F59-CAB1-47C9-A1D9-B3BE3BAA2482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3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STEP 2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077FCE-2F05-4562-8764-EF2FD1448A53}"/>
                </a:ext>
              </a:extLst>
            </p:cNvPr>
            <p:cNvSpPr/>
            <p:nvPr/>
          </p:nvSpPr>
          <p:spPr>
            <a:xfrm>
              <a:off x="5304591" y="2148914"/>
              <a:ext cx="4169894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78" kern="0" dirty="0">
                  <a:solidFill>
                    <a:schemeClr val="tx1"/>
                  </a:solidFill>
                  <a:latin typeface="Agency FB" panose="020B05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Get to work!</a:t>
              </a:r>
              <a:endParaRPr lang="en-GB" sz="1778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5E0E032-0E2F-4E6A-B90F-98B6E1247A86}"/>
              </a:ext>
            </a:extLst>
          </p:cNvPr>
          <p:cNvSpPr/>
          <p:nvPr/>
        </p:nvSpPr>
        <p:spPr>
          <a:xfrm>
            <a:off x="3620990" y="1924833"/>
            <a:ext cx="5328727" cy="451572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DFB925-C27D-4D54-8B95-62AD869B4900}"/>
              </a:ext>
            </a:extLst>
          </p:cNvPr>
          <p:cNvSpPr/>
          <p:nvPr/>
        </p:nvSpPr>
        <p:spPr>
          <a:xfrm>
            <a:off x="4377794" y="2158711"/>
            <a:ext cx="182012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555555"/>
                </a:solidFill>
                <a:latin typeface="Agency FB" panose="020B0503020202020204" pitchFamily="34" charset="0"/>
              </a:rPr>
              <a:t>1. </a:t>
            </a:r>
            <a:r>
              <a:rPr lang="en-GB" sz="1400" dirty="0">
                <a:latin typeface="Agency FB" panose="020B0503020202020204" pitchFamily="34" charset="0"/>
              </a:rPr>
              <a:t>Use your scissors to make angled cuts on a straw.</a:t>
            </a:r>
          </a:p>
          <a:p>
            <a:br>
              <a:rPr lang="en-GB" sz="1400" dirty="0">
                <a:latin typeface="Agency FB" panose="020B0503020202020204" pitchFamily="34" charset="0"/>
              </a:rPr>
            </a:br>
            <a:r>
              <a:rPr lang="en-GB" sz="1400" dirty="0">
                <a:latin typeface="Agency FB" panose="020B0503020202020204" pitchFamily="34" charset="0"/>
              </a:rPr>
              <a:t>Tip: Make sure the straw is still intact and that you're not cutting all the way through the straw.</a:t>
            </a:r>
            <a:endParaRPr lang="en-GB" sz="1400" dirty="0">
              <a:solidFill>
                <a:srgbClr val="555555"/>
              </a:solidFill>
              <a:latin typeface="Agency FB" panose="020B0503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20C63-8AE5-4B16-87E2-086FF653C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352" y="2089042"/>
            <a:ext cx="536525" cy="18158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0C9D1D8-D434-46E0-AE03-28C51899B8D1}"/>
              </a:ext>
            </a:extLst>
          </p:cNvPr>
          <p:cNvSpPr/>
          <p:nvPr/>
        </p:nvSpPr>
        <p:spPr>
          <a:xfrm>
            <a:off x="6305257" y="2103419"/>
            <a:ext cx="18201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Agency FB" panose="020B0503020202020204" pitchFamily="34" charset="0"/>
              </a:rPr>
              <a:t>2. </a:t>
            </a:r>
            <a:r>
              <a:rPr lang="en-GB" sz="1400" dirty="0">
                <a:latin typeface="Agency FB" panose="020B0503020202020204" pitchFamily="34" charset="0"/>
              </a:rPr>
              <a:t>Repeat step one two more times. Try spacing out the cuts to imitate the joints in your finger!</a:t>
            </a:r>
            <a:endParaRPr lang="en-GB" sz="1400" dirty="0">
              <a:solidFill>
                <a:srgbClr val="555555"/>
              </a:solidFill>
              <a:latin typeface="Agency FB" panose="020B0503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774943-CCD4-4CC3-86DF-758ABBFBC94E}"/>
              </a:ext>
            </a:extLst>
          </p:cNvPr>
          <p:cNvCxnSpPr/>
          <p:nvPr/>
        </p:nvCxnSpPr>
        <p:spPr>
          <a:xfrm>
            <a:off x="6267449" y="2089042"/>
            <a:ext cx="0" cy="4205741"/>
          </a:xfrm>
          <a:prstGeom prst="line">
            <a:avLst/>
          </a:prstGeom>
          <a:ln w="50800">
            <a:solidFill>
              <a:srgbClr val="AE293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EDA096A-ABD4-4D6D-9122-319939F99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3155" y="2089042"/>
            <a:ext cx="608751" cy="181588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444CF4B-16A6-4B4C-BA0D-C426CCF48AFC}"/>
              </a:ext>
            </a:extLst>
          </p:cNvPr>
          <p:cNvSpPr/>
          <p:nvPr/>
        </p:nvSpPr>
        <p:spPr>
          <a:xfrm>
            <a:off x="3715049" y="4191912"/>
            <a:ext cx="12353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Agency FB" panose="020B0503020202020204" pitchFamily="34" charset="0"/>
              </a:rPr>
              <a:t>3. </a:t>
            </a:r>
            <a:r>
              <a:rPr lang="en-GB" sz="1400" dirty="0">
                <a:latin typeface="Agency FB" panose="020B0503020202020204" pitchFamily="34" charset="0"/>
              </a:rPr>
              <a:t>Cut the string just a bit longer than the straw and thread it through the straw. Tape one end of the string to the end of the straw.</a:t>
            </a:r>
            <a:endParaRPr lang="en-GB" sz="1400" dirty="0">
              <a:solidFill>
                <a:srgbClr val="555555"/>
              </a:solidFill>
              <a:latin typeface="Agency FB" panose="020B0503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03BA5F-1EAB-43E0-8CB6-98156E9937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7490" y="4191912"/>
            <a:ext cx="987146" cy="191203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7D75627-AE44-4DC3-86CB-8F14D7ED0131}"/>
              </a:ext>
            </a:extLst>
          </p:cNvPr>
          <p:cNvSpPr/>
          <p:nvPr/>
        </p:nvSpPr>
        <p:spPr>
          <a:xfrm>
            <a:off x="7689868" y="4191912"/>
            <a:ext cx="12598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Agency FB" panose="020B0503020202020204" pitchFamily="34" charset="0"/>
              </a:rPr>
              <a:t>4. </a:t>
            </a:r>
            <a:r>
              <a:rPr lang="en-GB" sz="1400" dirty="0">
                <a:latin typeface="Agency FB" panose="020B0503020202020204" pitchFamily="34" charset="0"/>
              </a:rPr>
              <a:t>On the other end, pull on the excess string and watch your straw finger curl</a:t>
            </a:r>
            <a:endParaRPr lang="en-GB" sz="1400" dirty="0">
              <a:solidFill>
                <a:srgbClr val="555555"/>
              </a:solidFill>
              <a:latin typeface="Agency FB" panose="020B05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9CBBFA-48DD-4AD9-BB1C-FB7A2653CF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9920" y="3926326"/>
            <a:ext cx="1104049" cy="20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8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4DB5EED-DF93-4D52-BDC9-C955E5DA814F}"/>
              </a:ext>
            </a:extLst>
          </p:cNvPr>
          <p:cNvGrpSpPr/>
          <p:nvPr/>
        </p:nvGrpSpPr>
        <p:grpSpPr>
          <a:xfrm>
            <a:off x="3467100" y="1344927"/>
            <a:ext cx="5600699" cy="367672"/>
            <a:chOff x="2429301" y="2137632"/>
            <a:chExt cx="7045184" cy="578999"/>
          </a:xfrm>
        </p:grpSpPr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50B2BF14-B979-47E2-A18A-0C98ADDA1DFC}"/>
                </a:ext>
              </a:extLst>
            </p:cNvPr>
            <p:cNvSpPr txBox="1"/>
            <p:nvPr/>
          </p:nvSpPr>
          <p:spPr>
            <a:xfrm>
              <a:off x="2429301" y="2137632"/>
              <a:ext cx="7045184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 dirty="0"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7513F59-CAB1-47C9-A1D9-B3BE3BAA2482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3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STEP 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077FCE-2F05-4562-8764-EF2FD1448A53}"/>
                </a:ext>
              </a:extLst>
            </p:cNvPr>
            <p:cNvSpPr/>
            <p:nvPr/>
          </p:nvSpPr>
          <p:spPr>
            <a:xfrm>
              <a:off x="5304591" y="2148914"/>
              <a:ext cx="4169894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78" kern="0" dirty="0">
                  <a:solidFill>
                    <a:schemeClr val="tx1"/>
                  </a:solidFill>
                  <a:latin typeface="Agency FB" panose="020B05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Now complete your hand</a:t>
              </a:r>
              <a:endParaRPr lang="en-GB" sz="1778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5E0E032-0E2F-4E6A-B90F-98B6E1247A86}"/>
              </a:ext>
            </a:extLst>
          </p:cNvPr>
          <p:cNvSpPr/>
          <p:nvPr/>
        </p:nvSpPr>
        <p:spPr>
          <a:xfrm>
            <a:off x="3620990" y="1924833"/>
            <a:ext cx="5328727" cy="451572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D75627-AE44-4DC3-86CB-8F14D7ED0131}"/>
              </a:ext>
            </a:extLst>
          </p:cNvPr>
          <p:cNvSpPr/>
          <p:nvPr/>
        </p:nvSpPr>
        <p:spPr>
          <a:xfrm>
            <a:off x="4257770" y="2318862"/>
            <a:ext cx="40551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gency FB" panose="020B0503020202020204" pitchFamily="34" charset="0"/>
              </a:rPr>
              <a:t>How many more fingers can you create? </a:t>
            </a:r>
          </a:p>
          <a:p>
            <a:pPr algn="ctr"/>
            <a:r>
              <a:rPr lang="en-GB" dirty="0">
                <a:latin typeface="Agency FB" panose="020B0503020202020204" pitchFamily="34" charset="0"/>
              </a:rPr>
              <a:t>Challenge yourself by making a straw hand using your cardboard - you might even be able to pick something up or catch something with your hand mechanism!</a:t>
            </a:r>
            <a:endParaRPr lang="en-GB" dirty="0">
              <a:solidFill>
                <a:srgbClr val="555555"/>
              </a:solidFill>
              <a:latin typeface="Agency FB" panose="020B0503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D81F8F-68EF-4F97-980F-CF1964E8C7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61" y="3884628"/>
            <a:ext cx="2204939" cy="237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24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07405B-5682-49CF-A747-73D3D0E2B566}"/>
              </a:ext>
            </a:extLst>
          </p:cNvPr>
          <p:cNvSpPr/>
          <p:nvPr/>
        </p:nvSpPr>
        <p:spPr>
          <a:xfrm>
            <a:off x="3728500" y="2195535"/>
            <a:ext cx="4937760" cy="2179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3FB4A1-AC37-4A49-B311-280B03AC25D9}"/>
              </a:ext>
            </a:extLst>
          </p:cNvPr>
          <p:cNvSpPr/>
          <p:nvPr/>
        </p:nvSpPr>
        <p:spPr>
          <a:xfrm>
            <a:off x="5037985" y="2472126"/>
            <a:ext cx="2560316" cy="365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7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Times New Roman" panose="02020603050405020304" pitchFamily="18" charset="0"/>
              </a:rPr>
              <a:t>Send us a picture of your project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DD014A-8B85-4CE1-AC75-1642A740418D}"/>
              </a:ext>
            </a:extLst>
          </p:cNvPr>
          <p:cNvGrpSpPr/>
          <p:nvPr/>
        </p:nvGrpSpPr>
        <p:grpSpPr>
          <a:xfrm rot="20295501">
            <a:off x="3182419" y="1443629"/>
            <a:ext cx="1489597" cy="1473138"/>
            <a:chOff x="3182419" y="1469425"/>
            <a:chExt cx="1489597" cy="147313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569615E-52C5-45D4-BE5D-E632252A3204}"/>
                </a:ext>
              </a:extLst>
            </p:cNvPr>
            <p:cNvSpPr/>
            <p:nvPr/>
          </p:nvSpPr>
          <p:spPr>
            <a:xfrm>
              <a:off x="3297218" y="1575994"/>
              <a:ext cx="1260000" cy="126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61DC04-0218-4BF8-A147-7A8F8196D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935" b="78613" l="14493" r="85344">
                          <a14:foregroundMark x1="51667" y1="45128" x2="55000" y2="46154"/>
                        </a14:backgroundRemoval>
                      </a14:imgEffect>
                    </a14:imgLayer>
                  </a14:imgProps>
                </a:ext>
              </a:extLst>
            </a:blip>
            <a:srcRect l="5637" t="5850" r="5800" b="13303"/>
            <a:stretch/>
          </p:blipFill>
          <p:spPr>
            <a:xfrm>
              <a:off x="3182419" y="1469425"/>
              <a:ext cx="1489597" cy="1473138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FCD8F05-5ECA-438A-9D3B-E1941F0EC5D7}"/>
              </a:ext>
            </a:extLst>
          </p:cNvPr>
          <p:cNvSpPr/>
          <p:nvPr/>
        </p:nvSpPr>
        <p:spPr>
          <a:xfrm>
            <a:off x="5870632" y="2875668"/>
            <a:ext cx="1184941" cy="14603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7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Times New Roman" panose="02020603050405020304" pitchFamily="18" charset="0"/>
              </a:rPr>
              <a:t>@ Sentinus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7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7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Times New Roman" panose="02020603050405020304" pitchFamily="18" charset="0"/>
              </a:rPr>
              <a:t>@ SentinusNi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7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7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Times New Roman" panose="02020603050405020304" pitchFamily="18" charset="0"/>
              </a:rPr>
              <a:t>@ Sentinus_ni</a:t>
            </a:r>
          </a:p>
        </p:txBody>
      </p:sp>
      <p:pic>
        <p:nvPicPr>
          <p:cNvPr id="9" name="Picture 8" descr="A close up of a screen&#10;&#10;Description automatically generated">
            <a:extLst>
              <a:ext uri="{FF2B5EF4-FFF2-40B4-BE49-F238E27FC236}">
                <a16:creationId xmlns:a16="http://schemas.microsoft.com/office/drawing/2014/main" id="{C346453F-BA1A-45C3-9E09-60F736A438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4" t="23360" r="29965" b="23642"/>
          <a:stretch/>
        </p:blipFill>
        <p:spPr>
          <a:xfrm>
            <a:off x="5470161" y="2934651"/>
            <a:ext cx="375311" cy="36000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E94D4B0-6F4A-4E83-81EA-5E7257421A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10794" r="10505" b="11238"/>
          <a:stretch/>
        </p:blipFill>
        <p:spPr>
          <a:xfrm>
            <a:off x="5470161" y="3426731"/>
            <a:ext cx="365863" cy="360000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7D8DBFF5-64AF-4837-BC31-61A460EC5F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389" y1="31944" x2="31389" y2="54722"/>
                        <a14:foregroundMark x1="31667" y1="55278" x2="41944" y2="61111"/>
                        <a14:foregroundMark x1="41944" y1="61111" x2="54722" y2="56389"/>
                        <a14:foregroundMark x1="54722" y1="56389" x2="61111" y2="51944"/>
                        <a14:foregroundMark x1="67222" y1="45556" x2="42222" y2="49722"/>
                        <a14:foregroundMark x1="42222" y1="49722" x2="45556" y2="60000"/>
                        <a14:foregroundMark x1="45556" y1="60000" x2="56111" y2="59444"/>
                        <a14:foregroundMark x1="56111" y1="59444" x2="57500" y2="55556"/>
                        <a14:foregroundMark x1="55556" y1="54167" x2="55278" y2="43056"/>
                        <a14:foregroundMark x1="55278" y1="43056" x2="45278" y2="40000"/>
                        <a14:foregroundMark x1="45278" y1="40000" x2="41111" y2="45000"/>
                        <a14:foregroundMark x1="35833" y1="37778" x2="52222" y2="34444"/>
                        <a14:foregroundMark x1="56667" y1="33611" x2="64722" y2="42222"/>
                        <a14:foregroundMark x1="64722" y1="42222" x2="66667" y2="49444"/>
                        <a14:foregroundMark x1="66667" y1="49722" x2="64167" y2="61389"/>
                        <a14:foregroundMark x1="64167" y1="60833" x2="56944" y2="64722"/>
                        <a14:foregroundMark x1="32778" y1="50278" x2="36111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57" t="23021" r="24006" b="23286"/>
          <a:stretch/>
        </p:blipFill>
        <p:spPr>
          <a:xfrm>
            <a:off x="5474960" y="3918811"/>
            <a:ext cx="35316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0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4DB5EED-DF93-4D52-BDC9-C955E5DA814F}"/>
              </a:ext>
            </a:extLst>
          </p:cNvPr>
          <p:cNvGrpSpPr/>
          <p:nvPr/>
        </p:nvGrpSpPr>
        <p:grpSpPr>
          <a:xfrm>
            <a:off x="4000294" y="1227479"/>
            <a:ext cx="4610305" cy="367672"/>
            <a:chOff x="2429301" y="2137632"/>
            <a:chExt cx="7045184" cy="578999"/>
          </a:xfrm>
        </p:grpSpPr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50B2BF14-B979-47E2-A18A-0C98ADDA1DFC}"/>
                </a:ext>
              </a:extLst>
            </p:cNvPr>
            <p:cNvSpPr txBox="1"/>
            <p:nvPr/>
          </p:nvSpPr>
          <p:spPr>
            <a:xfrm>
              <a:off x="2429301" y="2137632"/>
              <a:ext cx="7045184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 dirty="0"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7513F59-CAB1-47C9-A1D9-B3BE3BAA2482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3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STEP 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077FCE-2F05-4562-8764-EF2FD1448A53}"/>
                </a:ext>
              </a:extLst>
            </p:cNvPr>
            <p:cNvSpPr/>
            <p:nvPr/>
          </p:nvSpPr>
          <p:spPr>
            <a:xfrm>
              <a:off x="5304591" y="2148914"/>
              <a:ext cx="4169894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78" kern="0" dirty="0">
                  <a:solidFill>
                    <a:schemeClr val="tx1"/>
                  </a:solidFill>
                  <a:latin typeface="Agency FB" panose="020B0503020202020204" pitchFamily="34" charset="0"/>
                  <a:cs typeface="Times New Roman" panose="02020603050405020304" pitchFamily="18" charset="0"/>
                </a:rPr>
                <a:t>Print your DNA template</a:t>
              </a:r>
              <a:endParaRPr lang="en-GB" sz="1778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170F2AA-D10D-4797-BF3F-361E45FBB869}"/>
              </a:ext>
            </a:extLst>
          </p:cNvPr>
          <p:cNvGrpSpPr/>
          <p:nvPr/>
        </p:nvGrpSpPr>
        <p:grpSpPr>
          <a:xfrm>
            <a:off x="4987631" y="2257846"/>
            <a:ext cx="2635626" cy="3372675"/>
            <a:chOff x="4261606" y="1119187"/>
            <a:chExt cx="3900881" cy="450321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6B11FA1-E548-434D-BE9B-8386FC8690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545" r="20199" b="2519"/>
            <a:stretch/>
          </p:blipFill>
          <p:spPr>
            <a:xfrm>
              <a:off x="4261606" y="1119187"/>
              <a:ext cx="3900881" cy="4503216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0F603C8-8231-4328-BBD3-DEEE9CDF7E6E}"/>
                </a:ext>
              </a:extLst>
            </p:cNvPr>
            <p:cNvSpPr/>
            <p:nvPr/>
          </p:nvSpPr>
          <p:spPr>
            <a:xfrm>
              <a:off x="7063530" y="5452844"/>
              <a:ext cx="1098957" cy="1695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B52BEE4-91E9-44E1-A63F-593579C8C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6162" y="2257845"/>
            <a:ext cx="2565207" cy="336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3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76D69192-9567-4693-88B8-A0B3C0550F3D}"/>
              </a:ext>
            </a:extLst>
          </p:cNvPr>
          <p:cNvGrpSpPr/>
          <p:nvPr/>
        </p:nvGrpSpPr>
        <p:grpSpPr>
          <a:xfrm>
            <a:off x="3670852" y="437572"/>
            <a:ext cx="5287618" cy="367672"/>
            <a:chOff x="2429301" y="2137632"/>
            <a:chExt cx="6462013" cy="578999"/>
          </a:xfrm>
        </p:grpSpPr>
        <p:sp>
          <p:nvSpPr>
            <p:cNvPr id="43" name="Text Box 9">
              <a:extLst>
                <a:ext uri="{FF2B5EF4-FFF2-40B4-BE49-F238E27FC236}">
                  <a16:creationId xmlns:a16="http://schemas.microsoft.com/office/drawing/2014/main" id="{85E93794-7F83-471D-8CB7-1CFFE3AABCF9}"/>
                </a:ext>
              </a:extLst>
            </p:cNvPr>
            <p:cNvSpPr txBox="1"/>
            <p:nvPr/>
          </p:nvSpPr>
          <p:spPr>
            <a:xfrm>
              <a:off x="2429301" y="2137632"/>
              <a:ext cx="6452808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 dirty="0"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854CE3C-F04D-4F3F-BB63-1D234B5DC7B4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3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STEP 2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FC8852F-3C8F-426D-A873-23795ACA9DFE}"/>
                </a:ext>
              </a:extLst>
            </p:cNvPr>
            <p:cNvSpPr/>
            <p:nvPr/>
          </p:nvSpPr>
          <p:spPr>
            <a:xfrm>
              <a:off x="5304593" y="2148914"/>
              <a:ext cx="3586721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78" kern="0" dirty="0">
                  <a:solidFill>
                    <a:schemeClr val="tx1"/>
                  </a:solidFill>
                  <a:latin typeface="Agency FB" panose="020B05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Follow the instructions carefully </a:t>
              </a:r>
              <a:endParaRPr lang="en-GB" sz="1778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FBD046F-0C8A-4230-B91F-E2FF4CA26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365" y="873300"/>
            <a:ext cx="5544573" cy="4390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8C4802-FBD4-443E-B6B6-7F3A2C779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234" y="5300337"/>
            <a:ext cx="4929531" cy="14279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01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4DB5EED-DF93-4D52-BDC9-C955E5DA814F}"/>
              </a:ext>
            </a:extLst>
          </p:cNvPr>
          <p:cNvGrpSpPr/>
          <p:nvPr/>
        </p:nvGrpSpPr>
        <p:grpSpPr>
          <a:xfrm>
            <a:off x="4000294" y="1227479"/>
            <a:ext cx="4610305" cy="367672"/>
            <a:chOff x="2429301" y="2137632"/>
            <a:chExt cx="7045184" cy="578999"/>
          </a:xfrm>
        </p:grpSpPr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50B2BF14-B979-47E2-A18A-0C98ADDA1DFC}"/>
                </a:ext>
              </a:extLst>
            </p:cNvPr>
            <p:cNvSpPr txBox="1"/>
            <p:nvPr/>
          </p:nvSpPr>
          <p:spPr>
            <a:xfrm>
              <a:off x="2429301" y="2137632"/>
              <a:ext cx="7045184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 dirty="0"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7513F59-CAB1-47C9-A1D9-B3BE3BAA2482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3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STEP 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077FCE-2F05-4562-8764-EF2FD1448A53}"/>
                </a:ext>
              </a:extLst>
            </p:cNvPr>
            <p:cNvSpPr/>
            <p:nvPr/>
          </p:nvSpPr>
          <p:spPr>
            <a:xfrm>
              <a:off x="5304591" y="2148914"/>
              <a:ext cx="4169894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78" kern="0" dirty="0">
                  <a:solidFill>
                    <a:schemeClr val="tx1"/>
                  </a:solidFill>
                  <a:latin typeface="Agency FB" panose="020B05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Take a photo </a:t>
              </a:r>
              <a:endParaRPr lang="en-GB" sz="1778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2C265FF-6884-473A-88CE-F34C3F176C90}"/>
              </a:ext>
            </a:extLst>
          </p:cNvPr>
          <p:cNvSpPr/>
          <p:nvPr/>
        </p:nvSpPr>
        <p:spPr>
          <a:xfrm>
            <a:off x="4241890" y="1915305"/>
            <a:ext cx="3708219" cy="898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78" kern="0" dirty="0">
                <a:solidFill>
                  <a:schemeClr val="tx1"/>
                </a:solidFill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Take a photo of your finished DNA double helix strand and send it to us.</a:t>
            </a:r>
            <a:endParaRPr lang="en-GB" sz="1778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45B056-22A8-4BC3-B548-28B47C0EEEB7}"/>
              </a:ext>
            </a:extLst>
          </p:cNvPr>
          <p:cNvSpPr/>
          <p:nvPr/>
        </p:nvSpPr>
        <p:spPr>
          <a:xfrm>
            <a:off x="3048000" y="2828836"/>
            <a:ext cx="6096000" cy="31019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GB" sz="1778" kern="0" dirty="0"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778" kern="0" dirty="0"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778" kern="0" dirty="0"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778" kern="0" dirty="0"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778" kern="0" dirty="0"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778" kern="0" dirty="0"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778" kern="0" dirty="0"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778" kern="0" dirty="0"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778" kern="0" dirty="0"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endParaRPr lang="en-GB" sz="1778" kern="0" dirty="0"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778" kern="0" dirty="0">
                <a:latin typeface="Agency FB" panose="020B0503020202020204" pitchFamily="34" charset="0"/>
                <a:cs typeface="Times New Roman" panose="02020603050405020304" pitchFamily="18" charset="0"/>
              </a:rPr>
              <a:t>!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96303B-6674-4995-9853-C9D89A8E0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131" y="2765874"/>
            <a:ext cx="1258956" cy="299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4DB5EED-DF93-4D52-BDC9-C955E5DA814F}"/>
              </a:ext>
            </a:extLst>
          </p:cNvPr>
          <p:cNvGrpSpPr/>
          <p:nvPr/>
        </p:nvGrpSpPr>
        <p:grpSpPr>
          <a:xfrm>
            <a:off x="3467098" y="538167"/>
            <a:ext cx="5600699" cy="367672"/>
            <a:chOff x="2429301" y="2137632"/>
            <a:chExt cx="7045184" cy="578999"/>
          </a:xfrm>
        </p:grpSpPr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50B2BF14-B979-47E2-A18A-0C98ADDA1DFC}"/>
                </a:ext>
              </a:extLst>
            </p:cNvPr>
            <p:cNvSpPr txBox="1"/>
            <p:nvPr/>
          </p:nvSpPr>
          <p:spPr>
            <a:xfrm>
              <a:off x="2429301" y="2137632"/>
              <a:ext cx="7045184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 dirty="0"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7513F59-CAB1-47C9-A1D9-B3BE3BAA2482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3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STEP 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077FCE-2F05-4562-8764-EF2FD1448A53}"/>
                </a:ext>
              </a:extLst>
            </p:cNvPr>
            <p:cNvSpPr/>
            <p:nvPr/>
          </p:nvSpPr>
          <p:spPr>
            <a:xfrm>
              <a:off x="5304591" y="2148914"/>
              <a:ext cx="4169894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78" kern="0" dirty="0">
                  <a:solidFill>
                    <a:schemeClr val="tx1"/>
                  </a:solidFill>
                  <a:latin typeface="Agency FB" panose="020B05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What is DNA ?</a:t>
              </a:r>
              <a:endParaRPr lang="en-GB" sz="1778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5E0E032-0E2F-4E6A-B90F-98B6E1247A86}"/>
              </a:ext>
            </a:extLst>
          </p:cNvPr>
          <p:cNvSpPr/>
          <p:nvPr/>
        </p:nvSpPr>
        <p:spPr>
          <a:xfrm>
            <a:off x="3603083" y="1444006"/>
            <a:ext cx="5328727" cy="451572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DFB925-C27D-4D54-8B95-62AD869B4900}"/>
              </a:ext>
            </a:extLst>
          </p:cNvPr>
          <p:cNvSpPr/>
          <p:nvPr/>
        </p:nvSpPr>
        <p:spPr>
          <a:xfrm>
            <a:off x="3857136" y="1504384"/>
            <a:ext cx="49903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Agency FB" panose="020B0503020202020204" pitchFamily="34" charset="0"/>
              </a:rPr>
              <a:t>DNA is an essential molecule for life. It acts like a recipe holding the instructions telling our bodies how to develop and function.</a:t>
            </a:r>
            <a:br>
              <a:rPr lang="en-GB" sz="1400" dirty="0">
                <a:latin typeface="Agency FB" panose="020B0503020202020204" pitchFamily="34" charset="0"/>
              </a:rPr>
            </a:br>
            <a:br>
              <a:rPr lang="en-GB" sz="1400" dirty="0">
                <a:latin typeface="Agency FB" panose="020B0503020202020204" pitchFamily="34" charset="0"/>
              </a:rPr>
            </a:br>
            <a:r>
              <a:rPr lang="en-GB" sz="1400" b="1" dirty="0">
                <a:latin typeface="Agency FB" panose="020B0503020202020204" pitchFamily="34" charset="0"/>
              </a:rPr>
              <a:t>What does DNA stand for?</a:t>
            </a:r>
            <a:br>
              <a:rPr lang="en-GB" sz="1400" dirty="0">
                <a:latin typeface="Agency FB" panose="020B0503020202020204" pitchFamily="34" charset="0"/>
              </a:rPr>
            </a:br>
            <a:br>
              <a:rPr lang="en-GB" sz="1400" dirty="0">
                <a:latin typeface="Agency FB" panose="020B0503020202020204" pitchFamily="34" charset="0"/>
              </a:rPr>
            </a:br>
            <a:r>
              <a:rPr lang="en-GB" sz="1400" dirty="0">
                <a:latin typeface="Agency FB" panose="020B0503020202020204" pitchFamily="34" charset="0"/>
              </a:rPr>
              <a:t>DNA is short for deoxyribonucleic acid.</a:t>
            </a:r>
            <a:endParaRPr lang="en-GB" sz="1400" dirty="0">
              <a:solidFill>
                <a:srgbClr val="555555"/>
              </a:solidFill>
              <a:latin typeface="Agency FB" panose="020B0503020202020204" pitchFamily="34" charset="0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9ABE12-2542-41B2-86BF-1DBEBAD0D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892" y="2121568"/>
            <a:ext cx="2708434" cy="25576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DC4BE7-1AFB-4B3B-BB46-50EB5D9948A0}"/>
              </a:ext>
            </a:extLst>
          </p:cNvPr>
          <p:cNvSpPr txBox="1"/>
          <p:nvPr/>
        </p:nvSpPr>
        <p:spPr>
          <a:xfrm>
            <a:off x="3857136" y="2916164"/>
            <a:ext cx="24903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gency FB" panose="020B0503020202020204" pitchFamily="34" charset="0"/>
              </a:rPr>
              <a:t>Different Cells in the Body</a:t>
            </a:r>
            <a:br>
              <a:rPr lang="en-GB" sz="1400" dirty="0">
                <a:latin typeface="Agency FB" panose="020B0503020202020204" pitchFamily="34" charset="0"/>
              </a:rPr>
            </a:br>
            <a:br>
              <a:rPr lang="en-GB" sz="1400" dirty="0">
                <a:latin typeface="Agency FB" panose="020B0503020202020204" pitchFamily="34" charset="0"/>
              </a:rPr>
            </a:br>
            <a:r>
              <a:rPr lang="en-GB" sz="1400" dirty="0">
                <a:latin typeface="Agency FB" panose="020B0503020202020204" pitchFamily="34" charset="0"/>
              </a:rPr>
              <a:t>Our bodies have around 210 different types of cells. Each cell does a different job to help our body to function. There are blood cells, bone cells, and cells that make our muscles.</a:t>
            </a:r>
            <a:br>
              <a:rPr lang="en-GB" sz="1400" dirty="0">
                <a:latin typeface="Agency FB" panose="020B0503020202020204" pitchFamily="34" charset="0"/>
              </a:rPr>
            </a:br>
            <a:br>
              <a:rPr lang="en-GB" sz="1400" dirty="0">
                <a:latin typeface="Agency FB" panose="020B0503020202020204" pitchFamily="34" charset="0"/>
              </a:rPr>
            </a:br>
            <a:endParaRPr lang="en-GB" sz="1400" dirty="0">
              <a:latin typeface="Agency FB" panose="020B05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FEAEF6-257F-47CA-A12F-55C5AC45749D}"/>
              </a:ext>
            </a:extLst>
          </p:cNvPr>
          <p:cNvSpPr txBox="1"/>
          <p:nvPr/>
        </p:nvSpPr>
        <p:spPr>
          <a:xfrm>
            <a:off x="3857136" y="4572534"/>
            <a:ext cx="46515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gency FB" panose="020B0503020202020204" pitchFamily="34" charset="0"/>
              </a:rPr>
              <a:t>How do cells know what to do?</a:t>
            </a:r>
            <a:br>
              <a:rPr lang="en-GB" sz="1400" dirty="0">
                <a:latin typeface="Agency FB" panose="020B0503020202020204" pitchFamily="34" charset="0"/>
              </a:rPr>
            </a:br>
            <a:br>
              <a:rPr lang="en-GB" sz="1400" dirty="0">
                <a:latin typeface="Agency FB" panose="020B0503020202020204" pitchFamily="34" charset="0"/>
              </a:rPr>
            </a:br>
            <a:r>
              <a:rPr lang="en-GB" sz="1400" dirty="0">
                <a:latin typeface="Agency FB" panose="020B0503020202020204" pitchFamily="34" charset="0"/>
              </a:rPr>
              <a:t>Cells get their instructions on what do to from DNA. DNA acts sort of like a computer program. The cell is the computer or the hardware and the DNA is the program or code.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784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07405B-5682-49CF-A747-73D3D0E2B566}"/>
              </a:ext>
            </a:extLst>
          </p:cNvPr>
          <p:cNvSpPr/>
          <p:nvPr/>
        </p:nvSpPr>
        <p:spPr>
          <a:xfrm>
            <a:off x="3728500" y="2195535"/>
            <a:ext cx="4937760" cy="2179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3FB4A1-AC37-4A49-B311-280B03AC25D9}"/>
              </a:ext>
            </a:extLst>
          </p:cNvPr>
          <p:cNvSpPr/>
          <p:nvPr/>
        </p:nvSpPr>
        <p:spPr>
          <a:xfrm>
            <a:off x="5037985" y="2472126"/>
            <a:ext cx="2560316" cy="365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7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Times New Roman" panose="02020603050405020304" pitchFamily="18" charset="0"/>
              </a:rPr>
              <a:t>Send us a picture of your project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DD014A-8B85-4CE1-AC75-1642A740418D}"/>
              </a:ext>
            </a:extLst>
          </p:cNvPr>
          <p:cNvGrpSpPr/>
          <p:nvPr/>
        </p:nvGrpSpPr>
        <p:grpSpPr>
          <a:xfrm rot="20295501">
            <a:off x="3182419" y="1443629"/>
            <a:ext cx="1489597" cy="1473138"/>
            <a:chOff x="3182419" y="1469425"/>
            <a:chExt cx="1489597" cy="147313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569615E-52C5-45D4-BE5D-E632252A3204}"/>
                </a:ext>
              </a:extLst>
            </p:cNvPr>
            <p:cNvSpPr/>
            <p:nvPr/>
          </p:nvSpPr>
          <p:spPr>
            <a:xfrm>
              <a:off x="3297218" y="1575994"/>
              <a:ext cx="1260000" cy="126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61DC04-0218-4BF8-A147-7A8F8196D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935" b="78613" l="14493" r="85344">
                          <a14:foregroundMark x1="51667" y1="45128" x2="55000" y2="46154"/>
                        </a14:backgroundRemoval>
                      </a14:imgEffect>
                    </a14:imgLayer>
                  </a14:imgProps>
                </a:ext>
              </a:extLst>
            </a:blip>
            <a:srcRect l="5637" t="5850" r="5800" b="13303"/>
            <a:stretch/>
          </p:blipFill>
          <p:spPr>
            <a:xfrm>
              <a:off x="3182419" y="1469425"/>
              <a:ext cx="1489597" cy="1473138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FCD8F05-5ECA-438A-9D3B-E1941F0EC5D7}"/>
              </a:ext>
            </a:extLst>
          </p:cNvPr>
          <p:cNvSpPr/>
          <p:nvPr/>
        </p:nvSpPr>
        <p:spPr>
          <a:xfrm>
            <a:off x="5870632" y="2875668"/>
            <a:ext cx="1184941" cy="14603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7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Times New Roman" panose="02020603050405020304" pitchFamily="18" charset="0"/>
              </a:rPr>
              <a:t>@ </a:t>
            </a:r>
            <a:r>
              <a:rPr kumimoji="0" lang="en-GB" sz="1778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Times New Roman" panose="02020603050405020304" pitchFamily="18" charset="0"/>
              </a:rPr>
              <a:t>Sentinus</a:t>
            </a:r>
            <a:endParaRPr kumimoji="0" lang="en-GB" sz="177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7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7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Times New Roman" panose="02020603050405020304" pitchFamily="18" charset="0"/>
              </a:rPr>
              <a:t>@ SentinusNi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7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7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Times New Roman" panose="02020603050405020304" pitchFamily="18" charset="0"/>
              </a:rPr>
              <a:t>@ </a:t>
            </a:r>
            <a:r>
              <a:rPr kumimoji="0" lang="en-GB" sz="1778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Times New Roman" panose="02020603050405020304" pitchFamily="18" charset="0"/>
              </a:rPr>
              <a:t>Sentinus_ni</a:t>
            </a:r>
            <a:endParaRPr kumimoji="0" lang="en-GB" sz="177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 descr="A close up of a screen&#10;&#10;Description automatically generated">
            <a:extLst>
              <a:ext uri="{FF2B5EF4-FFF2-40B4-BE49-F238E27FC236}">
                <a16:creationId xmlns:a16="http://schemas.microsoft.com/office/drawing/2014/main" id="{C346453F-BA1A-45C3-9E09-60F736A438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4" t="23360" r="29965" b="23642"/>
          <a:stretch/>
        </p:blipFill>
        <p:spPr>
          <a:xfrm>
            <a:off x="5470161" y="2934651"/>
            <a:ext cx="375311" cy="36000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E94D4B0-6F4A-4E83-81EA-5E7257421A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10794" r="10505" b="11238"/>
          <a:stretch/>
        </p:blipFill>
        <p:spPr>
          <a:xfrm>
            <a:off x="5470161" y="3426731"/>
            <a:ext cx="365863" cy="360000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7D8DBFF5-64AF-4837-BC31-61A460EC5F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389" y1="31944" x2="31389" y2="54722"/>
                        <a14:foregroundMark x1="31667" y1="55278" x2="41944" y2="61111"/>
                        <a14:foregroundMark x1="41944" y1="61111" x2="54722" y2="56389"/>
                        <a14:foregroundMark x1="54722" y1="56389" x2="61111" y2="51944"/>
                        <a14:foregroundMark x1="67222" y1="45556" x2="42222" y2="49722"/>
                        <a14:foregroundMark x1="42222" y1="49722" x2="45556" y2="60000"/>
                        <a14:foregroundMark x1="45556" y1="60000" x2="56111" y2="59444"/>
                        <a14:foregroundMark x1="56111" y1="59444" x2="57500" y2="55556"/>
                        <a14:foregroundMark x1="55556" y1="54167" x2="55278" y2="43056"/>
                        <a14:foregroundMark x1="55278" y1="43056" x2="45278" y2="40000"/>
                        <a14:foregroundMark x1="45278" y1="40000" x2="41111" y2="45000"/>
                        <a14:foregroundMark x1="35833" y1="37778" x2="52222" y2="34444"/>
                        <a14:foregroundMark x1="56667" y1="33611" x2="64722" y2="42222"/>
                        <a14:foregroundMark x1="64722" y1="42222" x2="66667" y2="49444"/>
                        <a14:foregroundMark x1="66667" y1="49722" x2="64167" y2="61389"/>
                        <a14:foregroundMark x1="64167" y1="60833" x2="56944" y2="64722"/>
                        <a14:foregroundMark x1="32778" y1="50278" x2="36111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57" t="23021" r="24006" b="23286"/>
          <a:stretch/>
        </p:blipFill>
        <p:spPr>
          <a:xfrm>
            <a:off x="5474960" y="3918811"/>
            <a:ext cx="35316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17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0BDDD7-A081-4978-ADF9-7D857311C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38" t="3665" r="2947" b="3326"/>
          <a:stretch/>
        </p:blipFill>
        <p:spPr>
          <a:xfrm>
            <a:off x="2667000" y="-2941"/>
            <a:ext cx="6895272" cy="65738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2E4CEC-C194-4A0B-877D-1E2A6BD7B1DC}"/>
              </a:ext>
            </a:extLst>
          </p:cNvPr>
          <p:cNvSpPr/>
          <p:nvPr/>
        </p:nvSpPr>
        <p:spPr>
          <a:xfrm>
            <a:off x="3873500" y="1177189"/>
            <a:ext cx="4416881" cy="3620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43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7C8D06-19D4-413B-A24C-05B743DFD289}"/>
              </a:ext>
            </a:extLst>
          </p:cNvPr>
          <p:cNvGrpSpPr/>
          <p:nvPr/>
        </p:nvGrpSpPr>
        <p:grpSpPr>
          <a:xfrm>
            <a:off x="4000294" y="1285461"/>
            <a:ext cx="4228683" cy="647736"/>
            <a:chOff x="2429301" y="2137632"/>
            <a:chExt cx="6462013" cy="578999"/>
          </a:xfrm>
        </p:grpSpPr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9088B818-12B4-4B36-9DD8-B61DDF545805}"/>
                </a:ext>
              </a:extLst>
            </p:cNvPr>
            <p:cNvSpPr txBox="1"/>
            <p:nvPr/>
          </p:nvSpPr>
          <p:spPr>
            <a:xfrm>
              <a:off x="2429301" y="2137632"/>
              <a:ext cx="6452808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 dirty="0"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3BA23D-DAA3-42FC-8AEA-83FA20F0B886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3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YOUR CHALLENGE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F99A073-9C58-4550-A308-A7751ABB8963}"/>
                </a:ext>
              </a:extLst>
            </p:cNvPr>
            <p:cNvSpPr/>
            <p:nvPr/>
          </p:nvSpPr>
          <p:spPr>
            <a:xfrm>
              <a:off x="5304593" y="2148914"/>
              <a:ext cx="3586721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78" kern="0" dirty="0">
                  <a:solidFill>
                    <a:schemeClr val="tx1"/>
                  </a:solidFill>
                  <a:latin typeface="Agency FB" panose="020B05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Are you left or right brained?</a:t>
              </a:r>
              <a:endParaRPr lang="en-GB" sz="1778" dirty="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78023827-C6E0-4B70-BCD7-A9FA030F851C}"/>
              </a:ext>
            </a:extLst>
          </p:cNvPr>
          <p:cNvSpPr/>
          <p:nvPr/>
        </p:nvSpPr>
        <p:spPr>
          <a:xfrm>
            <a:off x="4020770" y="2195240"/>
            <a:ext cx="4089606" cy="287516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E7AFFF5A-30B7-420C-B167-3CE8DDFDE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92" y="3699083"/>
            <a:ext cx="2200562" cy="123231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2F1DAAD-9A36-42E3-9E8D-1127D5AF6C2F}"/>
              </a:ext>
            </a:extLst>
          </p:cNvPr>
          <p:cNvSpPr/>
          <p:nvPr/>
        </p:nvSpPr>
        <p:spPr>
          <a:xfrm>
            <a:off x="4227830" y="2483656"/>
            <a:ext cx="3708219" cy="1007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gency FB" panose="020B0503020202020204" pitchFamily="34" charset="0"/>
              </a:rPr>
              <a:t>In this activity, you will get to find out whether you have a sidedness — that is, whether you prefer to do activities with one side of your body — and what that might say about your brain.</a:t>
            </a:r>
            <a:endParaRPr lang="en-GB" sz="1778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6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F03BFB3-A538-4C0A-A304-2770D6026A20}"/>
              </a:ext>
            </a:extLst>
          </p:cNvPr>
          <p:cNvSpPr/>
          <p:nvPr/>
        </p:nvSpPr>
        <p:spPr>
          <a:xfrm>
            <a:off x="4576856" y="2606859"/>
            <a:ext cx="1440000" cy="144000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F809D1-0215-4E7C-B4AF-D139AD1AAA1F}"/>
              </a:ext>
            </a:extLst>
          </p:cNvPr>
          <p:cNvSpPr/>
          <p:nvPr/>
        </p:nvSpPr>
        <p:spPr>
          <a:xfrm>
            <a:off x="2818294" y="2611828"/>
            <a:ext cx="1440000" cy="144000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6D69192-9567-4693-88B8-A0B3C0550F3D}"/>
              </a:ext>
            </a:extLst>
          </p:cNvPr>
          <p:cNvGrpSpPr/>
          <p:nvPr/>
        </p:nvGrpSpPr>
        <p:grpSpPr>
          <a:xfrm>
            <a:off x="4000294" y="1227479"/>
            <a:ext cx="4228683" cy="367672"/>
            <a:chOff x="2429301" y="2137632"/>
            <a:chExt cx="6462013" cy="578999"/>
          </a:xfrm>
        </p:grpSpPr>
        <p:sp>
          <p:nvSpPr>
            <p:cNvPr id="43" name="Text Box 9">
              <a:extLst>
                <a:ext uri="{FF2B5EF4-FFF2-40B4-BE49-F238E27FC236}">
                  <a16:creationId xmlns:a16="http://schemas.microsoft.com/office/drawing/2014/main" id="{85E93794-7F83-471D-8CB7-1CFFE3AABCF9}"/>
                </a:ext>
              </a:extLst>
            </p:cNvPr>
            <p:cNvSpPr txBox="1"/>
            <p:nvPr/>
          </p:nvSpPr>
          <p:spPr>
            <a:xfrm>
              <a:off x="2429301" y="2137632"/>
              <a:ext cx="6452808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 dirty="0"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854CE3C-F04D-4F3F-BB63-1D234B5DC7B4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3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STEP 1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FC8852F-3C8F-426D-A873-23795ACA9DFE}"/>
                </a:ext>
              </a:extLst>
            </p:cNvPr>
            <p:cNvSpPr/>
            <p:nvPr/>
          </p:nvSpPr>
          <p:spPr>
            <a:xfrm>
              <a:off x="5304593" y="2148914"/>
              <a:ext cx="3586721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78" kern="0" dirty="0">
                  <a:solidFill>
                    <a:schemeClr val="tx1"/>
                  </a:solidFill>
                  <a:latin typeface="Agency FB" panose="020B05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Gather Your Materials</a:t>
              </a:r>
              <a:endParaRPr lang="en-GB" sz="1778" dirty="0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6F9402CD-FD8C-4D8B-B073-7075A5790FC9}"/>
              </a:ext>
            </a:extLst>
          </p:cNvPr>
          <p:cNvSpPr/>
          <p:nvPr/>
        </p:nvSpPr>
        <p:spPr>
          <a:xfrm>
            <a:off x="6335418" y="2595063"/>
            <a:ext cx="1440000" cy="144000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8458B8-FDA5-47C6-9663-09E457EF4C80}"/>
              </a:ext>
            </a:extLst>
          </p:cNvPr>
          <p:cNvSpPr/>
          <p:nvPr/>
        </p:nvSpPr>
        <p:spPr>
          <a:xfrm>
            <a:off x="8096998" y="2582685"/>
            <a:ext cx="1440000" cy="144000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baseball, bat, player, ball&#10;&#10;Description automatically generated">
            <a:extLst>
              <a:ext uri="{FF2B5EF4-FFF2-40B4-BE49-F238E27FC236}">
                <a16:creationId xmlns:a16="http://schemas.microsoft.com/office/drawing/2014/main" id="{52D0750C-7DC8-49AE-89D3-EE13F0682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05" y="2717473"/>
            <a:ext cx="1195180" cy="11951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85B6BC-52BC-4CAA-BD35-F496145AD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049" y="2674253"/>
            <a:ext cx="1318490" cy="1305212"/>
          </a:xfrm>
          <a:prstGeom prst="rect">
            <a:avLst/>
          </a:prstGeom>
        </p:spPr>
      </p:pic>
      <p:pic>
        <p:nvPicPr>
          <p:cNvPr id="10" name="Picture 9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E5C2840-D3BE-4D3F-8D5C-B115D97363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083" y="2662600"/>
            <a:ext cx="1368670" cy="1304925"/>
          </a:xfrm>
          <a:prstGeom prst="rect">
            <a:avLst/>
          </a:prstGeom>
        </p:spPr>
      </p:pic>
      <p:pic>
        <p:nvPicPr>
          <p:cNvPr id="12" name="Picture 11" descr="A close up of electronics&#10;&#10;Description automatically generated">
            <a:extLst>
              <a:ext uri="{FF2B5EF4-FFF2-40B4-BE49-F238E27FC236}">
                <a16:creationId xmlns:a16="http://schemas.microsoft.com/office/drawing/2014/main" id="{26E62731-98B7-4E5B-9D50-7D9408A161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12" y="2674253"/>
            <a:ext cx="1311344" cy="12384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16A5BF1-76F8-4F56-984C-1067E38F3D43}"/>
              </a:ext>
            </a:extLst>
          </p:cNvPr>
          <p:cNvSpPr/>
          <p:nvPr/>
        </p:nvSpPr>
        <p:spPr>
          <a:xfrm>
            <a:off x="5477380" y="4338564"/>
            <a:ext cx="1440000" cy="144000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close up of a coin&#10;&#10;Description automatically generated">
            <a:extLst>
              <a:ext uri="{FF2B5EF4-FFF2-40B4-BE49-F238E27FC236}">
                <a16:creationId xmlns:a16="http://schemas.microsoft.com/office/drawing/2014/main" id="{6E69E5A6-6BB2-4EA1-A28B-9C03A1DF6C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51" y="4404790"/>
            <a:ext cx="1122682" cy="126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44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4DB5EED-DF93-4D52-BDC9-C955E5DA814F}"/>
              </a:ext>
            </a:extLst>
          </p:cNvPr>
          <p:cNvGrpSpPr/>
          <p:nvPr/>
        </p:nvGrpSpPr>
        <p:grpSpPr>
          <a:xfrm>
            <a:off x="4000294" y="1227479"/>
            <a:ext cx="4610305" cy="367672"/>
            <a:chOff x="2429301" y="2137632"/>
            <a:chExt cx="7045184" cy="578999"/>
          </a:xfrm>
        </p:grpSpPr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50B2BF14-B979-47E2-A18A-0C98ADDA1DFC}"/>
                </a:ext>
              </a:extLst>
            </p:cNvPr>
            <p:cNvSpPr txBox="1"/>
            <p:nvPr/>
          </p:nvSpPr>
          <p:spPr>
            <a:xfrm>
              <a:off x="2429301" y="2137632"/>
              <a:ext cx="7045184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 dirty="0"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7513F59-CAB1-47C9-A1D9-B3BE3BAA2482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3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STEP 2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077FCE-2F05-4562-8764-EF2FD1448A53}"/>
                </a:ext>
              </a:extLst>
            </p:cNvPr>
            <p:cNvSpPr/>
            <p:nvPr/>
          </p:nvSpPr>
          <p:spPr>
            <a:xfrm>
              <a:off x="5304591" y="2148914"/>
              <a:ext cx="4169894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78" kern="0" dirty="0">
                  <a:solidFill>
                    <a:schemeClr val="tx1"/>
                  </a:solidFill>
                  <a:latin typeface="Agency FB" panose="020B0503020202020204" pitchFamily="34" charset="0"/>
                  <a:cs typeface="Times New Roman" panose="02020603050405020304" pitchFamily="18" charset="0"/>
                </a:rPr>
                <a:t>Make your results table </a:t>
              </a:r>
              <a:endParaRPr lang="en-GB" sz="1778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0F603C8-8231-4328-BBD3-DEEE9CDF7E6E}"/>
              </a:ext>
            </a:extLst>
          </p:cNvPr>
          <p:cNvSpPr/>
          <p:nvPr/>
        </p:nvSpPr>
        <p:spPr>
          <a:xfrm>
            <a:off x="6880748" y="5503530"/>
            <a:ext cx="742509" cy="126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8EAB8F-48F6-40B9-97D3-6FCFBABB67AC}"/>
              </a:ext>
            </a:extLst>
          </p:cNvPr>
          <p:cNvSpPr/>
          <p:nvPr/>
        </p:nvSpPr>
        <p:spPr>
          <a:xfrm>
            <a:off x="4955745" y="1948070"/>
            <a:ext cx="3063564" cy="3674333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D40194-9615-468B-BEA5-926BFD238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330" y="2049446"/>
            <a:ext cx="2849217" cy="343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46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8E2943B081AB489E72BE5ADB709724" ma:contentTypeVersion="7" ma:contentTypeDescription="Create a new document." ma:contentTypeScope="" ma:versionID="265308a7797e62ba1c68a75c4bb8a3a4">
  <xsd:schema xmlns:xsd="http://www.w3.org/2001/XMLSchema" xmlns:xs="http://www.w3.org/2001/XMLSchema" xmlns:p="http://schemas.microsoft.com/office/2006/metadata/properties" xmlns:ns2="8def8fc8-2341-4e99-8834-b523087119db" targetNamespace="http://schemas.microsoft.com/office/2006/metadata/properties" ma:root="true" ma:fieldsID="19b3fdb36175434d5459449918e89588" ns2:_="">
    <xsd:import namespace="8def8fc8-2341-4e99-8834-b523087119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ef8fc8-2341-4e99-8834-b52308711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920FBF-6E4A-4355-A9BE-384662E4EBE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def8fc8-2341-4e99-8834-b523087119d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CAFE6F2-900E-466A-906D-60F07A5D36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E008B1-C4E9-4161-AA12-72B05BBB4A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ef8fc8-2341-4e99-8834-b523087119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645</Words>
  <Application>Microsoft Office PowerPoint</Application>
  <PresentationFormat>Widescreen</PresentationFormat>
  <Paragraphs>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Agency FB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Entwistle</dc:creator>
  <cp:lastModifiedBy>Emma Entwistle</cp:lastModifiedBy>
  <cp:revision>42</cp:revision>
  <dcterms:created xsi:type="dcterms:W3CDTF">2020-03-30T10:47:05Z</dcterms:created>
  <dcterms:modified xsi:type="dcterms:W3CDTF">2020-05-11T08:34:04Z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0x0101001B8E2943B081AB489E72BE5ADB709724</vt:lpwstr>
  </property>
</Properties>
</file>